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734" r:id="rId2"/>
    <p:sldMasterId id="2147483812" r:id="rId3"/>
  </p:sldMasterIdLst>
  <p:notesMasterIdLst>
    <p:notesMasterId r:id="rId43"/>
  </p:notesMasterIdLst>
  <p:sldIdLst>
    <p:sldId id="484" r:id="rId4"/>
    <p:sldId id="485" r:id="rId5"/>
    <p:sldId id="423" r:id="rId6"/>
    <p:sldId id="478" r:id="rId7"/>
    <p:sldId id="361" r:id="rId8"/>
    <p:sldId id="267" r:id="rId9"/>
    <p:sldId id="311" r:id="rId10"/>
    <p:sldId id="429" r:id="rId11"/>
    <p:sldId id="259" r:id="rId12"/>
    <p:sldId id="280" r:id="rId13"/>
    <p:sldId id="282" r:id="rId14"/>
    <p:sldId id="362" r:id="rId15"/>
    <p:sldId id="278" r:id="rId16"/>
    <p:sldId id="430" r:id="rId17"/>
    <p:sldId id="432" r:id="rId18"/>
    <p:sldId id="431" r:id="rId19"/>
    <p:sldId id="363" r:id="rId20"/>
    <p:sldId id="364" r:id="rId21"/>
    <p:sldId id="285" r:id="rId22"/>
    <p:sldId id="287" r:id="rId23"/>
    <p:sldId id="340" r:id="rId24"/>
    <p:sldId id="366" r:id="rId25"/>
    <p:sldId id="479" r:id="rId26"/>
    <p:sldId id="434" r:id="rId27"/>
    <p:sldId id="438" r:id="rId28"/>
    <p:sldId id="440" r:id="rId29"/>
    <p:sldId id="439" r:id="rId30"/>
    <p:sldId id="441" r:id="rId31"/>
    <p:sldId id="427" r:id="rId32"/>
    <p:sldId id="368" r:id="rId33"/>
    <p:sldId id="369" r:id="rId34"/>
    <p:sldId id="370" r:id="rId35"/>
    <p:sldId id="371" r:id="rId36"/>
    <p:sldId id="367" r:id="rId37"/>
    <p:sldId id="373" r:id="rId38"/>
    <p:sldId id="374" r:id="rId39"/>
    <p:sldId id="375" r:id="rId40"/>
    <p:sldId id="372" r:id="rId41"/>
    <p:sldId id="443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jandro Schu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22" autoAdjust="0"/>
    <p:restoredTop sz="73577" autoAdjust="0"/>
  </p:normalViewPr>
  <p:slideViewPr>
    <p:cSldViewPr snapToGrid="0" snapToObjects="1">
      <p:cViewPr varScale="1">
        <p:scale>
          <a:sx n="81" d="100"/>
          <a:sy n="81" d="100"/>
        </p:scale>
        <p:origin x="188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1" d="100"/>
        <a:sy n="14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notesMaster" Target="notesMasters/notesMaster1.xml"/><Relationship Id="rId44" Type="http://schemas.openxmlformats.org/officeDocument/2006/relationships/commentAuthors" Target="commentAuthors.xml"/><Relationship Id="rId45" Type="http://schemas.openxmlformats.org/officeDocument/2006/relationships/presProps" Target="presProps.xml"/></Relationships>
</file>

<file path=ppt/media/image1.jpeg>
</file>

<file path=ppt/media/image100.png>
</file>

<file path=ppt/media/image121.png>
</file>

<file path=ppt/media/image13.png>
</file>

<file path=ppt/media/image140.pn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290.png>
</file>

<file path=ppt/media/image30.png>
</file>

<file path=ppt/media/image50.png>
</file>

<file path=ppt/media/image6.png>
</file>

<file path=ppt/media/image60.png>
</file>

<file path=ppt/media/image70.png>
</file>

<file path=ppt/media/image8.png>
</file>

<file path=ppt/media/image80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64B131-72DC-914B-851F-6B3FF9A12EF0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2076D-C558-0541-9068-042274A5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669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Shape 6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03" name="Shape 6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endParaRPr dirty="0"/>
          </a:p>
        </p:txBody>
      </p:sp>
      <p:sp>
        <p:nvSpPr>
          <p:cNvPr id="604" name="Shape 60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0122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85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62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24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6566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Takes into account loss to follow up (censoring). Event-free probability at each time point is calculated using participants still followed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5CBA06-0FDD-4DF3-9799-337BD93423B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102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Cox proportional hazards model</a:t>
            </a:r>
          </a:p>
          <a:p>
            <a:pPr lvl="1"/>
            <a:r>
              <a:rPr lang="en-US" dirty="0" smtClean="0"/>
              <a:t>Relates the time that passes before some event occurs to one or more covariates that may be associated with that event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assumes that the effects of the predictor variables upon survival are constant over time and are multiplicative. </a:t>
            </a:r>
          </a:p>
          <a:p>
            <a:endParaRPr lang="en-US" sz="11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100" kern="120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Two parts: </a:t>
            </a:r>
          </a:p>
          <a:p>
            <a:pPr lvl="1"/>
            <a:r>
              <a:rPr lang="en-US" sz="1100" kern="120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the underlying</a:t>
            </a:r>
            <a:r>
              <a: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hazard function, </a:t>
            </a:r>
            <a:r>
              <a:rPr lang="en-US" sz="1100" kern="120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describe how the hazard (risk) changes over time at </a:t>
            </a:r>
            <a:r>
              <a:rPr lang="en-US" sz="1100" i="1" kern="120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baseline</a:t>
            </a:r>
            <a:r>
              <a:rPr lang="en-US" sz="1100" kern="120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 levels of covariates</a:t>
            </a:r>
          </a:p>
          <a:p>
            <a:pPr lvl="1"/>
            <a:r>
              <a:rPr lang="en-US" sz="1100" kern="120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the effect parameters, describe how the hazard varies in response to explanatory covariates.</a:t>
            </a:r>
          </a:p>
          <a:p>
            <a:pPr lvl="1"/>
            <a:endParaRPr lang="en-US" sz="1100" kern="1200" dirty="0" smtClean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 charset="0"/>
              <a:buChar char="•"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Cox regression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models the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incidence or hazard rate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 number of new cases of disease per population at-risk per unit time. If the outcome is death, this is the mortality rate.  The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hazard function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the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probability that if a person survives to t, they will experience the event in the next instant.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Logistic regression in contrast, considers the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proportion of new cases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develop in a given time period, i.e.  the cumulative incidence.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Logistic regression estimates the odds ratio; proportional hazards regression estimates the hazard ratio.</a:t>
            </a:r>
          </a:p>
          <a:p>
            <a:endParaRPr lang="en-US" sz="1100" dirty="0" smtClean="0"/>
          </a:p>
          <a:p>
            <a:r>
              <a:rPr lang="en-US" sz="1100" dirty="0" smtClean="0"/>
              <a:t>From: https://</a:t>
            </a:r>
            <a:r>
              <a:rPr lang="en-US" sz="1100" dirty="0" err="1" smtClean="0"/>
              <a:t>onlinecourses.science.psu.edu</a:t>
            </a:r>
            <a:r>
              <a:rPr lang="en-US" sz="1100" dirty="0" smtClean="0"/>
              <a:t>/stat507/node/81</a:t>
            </a:r>
            <a:br>
              <a:rPr lang="en-US" sz="1100" dirty="0" smtClean="0"/>
            </a:br>
            <a:endParaRPr lang="en-US" sz="1100" kern="1200" dirty="0" smtClean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3662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proportional hazards condition states that covariates are multiplicatively related to the hazard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896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tested the effect of ADT on the risk of dementia using propensity score–matched Cox proportional hazards regression models and Kaplan-Meier survival analysis.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final cohort comprised 9272 individuals with prostate cancer, including 1826 men (19.7%) who received ADT.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Kaplan-Meier analysis demonstrated that ADT users 70 years or older had the lowest cumulative probability of remaining dementia free (log-rank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 &lt; .001).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5CBA06-0FDD-4DF3-9799-337BD93423B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223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5DB4434-0BCC-4BC6-8E8B-9012B1B22F2D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230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kern="1200" dirty="0" smtClean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200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5DB4434-0BCC-4BC6-8E8B-9012B1B22F2D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6804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kern="1200" baseline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You can also include features about each device in the model for alpha! </a:t>
            </a:r>
          </a:p>
          <a:p>
            <a:r>
              <a:rPr lang="en-US" sz="1100" kern="1200" baseline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You can have different slopes!</a:t>
            </a:r>
          </a:p>
          <a:p>
            <a:r>
              <a:rPr lang="en-US" sz="1100" kern="1200" baseline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Allows for pooling</a:t>
            </a:r>
          </a:p>
          <a:p>
            <a:r>
              <a:rPr lang="en-US" sz="1100" kern="120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Interpreting</a:t>
            </a:r>
            <a:r>
              <a:rPr lang="en-US" sz="1100" kern="1200" baseline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 random effects is hard</a:t>
            </a:r>
          </a:p>
          <a:p>
            <a:r>
              <a:rPr lang="en-US" sz="1100" kern="1200" baseline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The simplest form of this is a two-group t-test with </a:t>
            </a:r>
            <a:r>
              <a:rPr lang="en-US" sz="1100" kern="1200" baseline="0" dirty="0" err="1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unpooled</a:t>
            </a:r>
            <a:r>
              <a:rPr lang="en-US" sz="1100" kern="1200" baseline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 variance</a:t>
            </a:r>
            <a:endParaRPr lang="en-US" sz="1100" kern="1200" dirty="0" smtClean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0652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kern="1200" baseline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This is also a form of nesting</a:t>
            </a:r>
            <a:endParaRPr lang="en-US" sz="1100" kern="1200" dirty="0" smtClean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53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dirty="0" smtClean="0"/>
              <a:t/>
            </a:r>
            <a:br>
              <a:rPr lang="en-US" sz="1100" dirty="0" smtClean="0"/>
            </a:br>
            <a:endParaRPr lang="en-US" sz="1100" kern="1200" dirty="0" smtClean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238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crazier your model gets, the harder it is to find the right software, but 95% of what you want is out there</a:t>
            </a:r>
          </a:p>
          <a:p>
            <a:r>
              <a:rPr lang="en-US" dirty="0" smtClean="0"/>
              <a:t>Don’t be scared by fancy terms like Monte Carlo estimation, restricted maximum likelihood, etc. in software descriptions</a:t>
            </a:r>
          </a:p>
          <a:p>
            <a:r>
              <a:rPr lang="en-US" dirty="0" smtClean="0"/>
              <a:t>These things are often computational tricks or approximations that make it easier to find the MLE or get something close to it</a:t>
            </a:r>
          </a:p>
          <a:p>
            <a:r>
              <a:rPr lang="en-US" b="1" dirty="0" smtClean="0"/>
              <a:t>What you’re basically doing is still the same: finding the most likely set of parameters and how much you expect them to vary.</a:t>
            </a:r>
          </a:p>
          <a:p>
            <a:endParaRPr lang="en-US" sz="1100" kern="1200" dirty="0" smtClean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  <a:p>
            <a:r>
              <a:rPr lang="en-US" sz="1100" kern="120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Say something</a:t>
            </a:r>
            <a:r>
              <a:rPr lang="en-US" sz="1100" kern="1200" baseline="0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 about stats classes.</a:t>
            </a:r>
            <a:endParaRPr lang="en-US" sz="1100" kern="1200" dirty="0" smtClean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181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5DB4434-0BCC-4BC6-8E8B-9012B1B22F2D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82012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four health outcomes of interest in an administrative claims database of 46 million patients and a clinical database of 11 million patients. </a:t>
            </a:r>
          </a:p>
          <a:p>
            <a:r>
              <a:rPr lang="en-US" sz="11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technique had good predictive value, but there was no threshold high enough to eliminate false-positive findings.</a:t>
            </a:r>
          </a:p>
          <a:p>
            <a:endParaRPr lang="en-US" sz="11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1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Calibration is the only sane way out to get an estimate of how likely are you to be wrong.</a:t>
            </a:r>
          </a:p>
          <a:p>
            <a:r>
              <a:rPr lang="en-US" sz="11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Problem is in creating good “negative control” sets.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5DB4434-0BCC-4BC6-8E8B-9012B1B22F2D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1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Isolate the effect of X1 on Y, holding X2</a:t>
            </a:r>
            <a:r>
              <a:rPr lang="en-US" baseline="0" dirty="0" smtClean="0"/>
              <a:t> constant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14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43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39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logit</a:t>
            </a:r>
            <a:r>
              <a:rPr lang="en-US" baseline="0" dirty="0" smtClean="0"/>
              <a:t> is used because its mathematical properties are well suited for fitting a linear model to it </a:t>
            </a:r>
            <a:r>
              <a:rPr lang="mr-IN" baseline="0" dirty="0" smtClean="0"/>
              <a:t>–</a:t>
            </a:r>
            <a:r>
              <a:rPr lang="en-US" baseline="0" dirty="0" smtClean="0"/>
              <a:t> unlike a probability which can only have a value between 0 and 1, the natural log of the odds corresponding to that probability theoretically ranges between negative infinity and positive infinity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172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44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940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testing beta is not 0 is similar to a chi-squared test or fisher exact test that OR is not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C2076D-C558-0541-9068-042274A53F4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74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3001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898775"/>
            <a:ext cx="6400800" cy="106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4" descr="C:\Users\nigam\Downloads\som_logo_dk2400.jpg"/>
          <p:cNvPicPr>
            <a:picLocks noChangeAspect="1" noChangeArrowheads="1"/>
          </p:cNvPicPr>
          <p:nvPr/>
        </p:nvPicPr>
        <p:blipFill>
          <a:blip r:embed="rId2" cstate="print"/>
          <a:srcRect b="38303"/>
          <a:stretch>
            <a:fillRect/>
          </a:stretch>
        </p:blipFill>
        <p:spPr bwMode="auto">
          <a:xfrm>
            <a:off x="1872337" y="4916715"/>
            <a:ext cx="5486400" cy="109754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551980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3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345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NCBO-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6013" y="4189417"/>
            <a:ext cx="7161212" cy="2128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48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123951"/>
            <a:ext cx="7772400" cy="1447800"/>
          </a:xfrm>
        </p:spPr>
        <p:txBody>
          <a:bodyPr/>
          <a:lstStyle>
            <a:lvl1pPr algn="ctr">
              <a:defRPr sz="4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7950" y="2686051"/>
            <a:ext cx="6400800" cy="12954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2400"/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350" y="6381752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1" y="6381752"/>
            <a:ext cx="2895600" cy="476251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1" y="6381752"/>
            <a:ext cx="2133600" cy="476251"/>
          </a:xfrm>
        </p:spPr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524128"/>
            <a:ext cx="7772400" cy="1362075"/>
          </a:xfrm>
        </p:spPr>
        <p:txBody>
          <a:bodyPr/>
          <a:lstStyle>
            <a:lvl1pPr algn="l">
              <a:defRPr sz="40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138616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30" indent="0">
              <a:buNone/>
              <a:defRPr sz="1800"/>
            </a:lvl2pPr>
            <a:lvl3pPr marL="914259" indent="0">
              <a:buNone/>
              <a:defRPr sz="1600"/>
            </a:lvl3pPr>
            <a:lvl4pPr marL="1371390" indent="0">
              <a:buNone/>
              <a:defRPr sz="1400"/>
            </a:lvl4pPr>
            <a:lvl5pPr marL="1828519" indent="0">
              <a:buNone/>
              <a:defRPr sz="1400"/>
            </a:lvl5pPr>
            <a:lvl6pPr marL="2285649" indent="0">
              <a:buNone/>
              <a:defRPr sz="1400"/>
            </a:lvl6pPr>
            <a:lvl7pPr marL="2742780" indent="0">
              <a:buNone/>
              <a:defRPr sz="1400"/>
            </a:lvl7pPr>
            <a:lvl8pPr marL="3199908" indent="0">
              <a:buNone/>
              <a:defRPr sz="1400"/>
            </a:lvl8pPr>
            <a:lvl9pPr marL="3657039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24000"/>
            <a:ext cx="381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81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6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0" indent="0">
              <a:buNone/>
              <a:defRPr sz="2000" b="1"/>
            </a:lvl2pPr>
            <a:lvl3pPr marL="914259" indent="0">
              <a:buNone/>
              <a:defRPr sz="1800" b="1"/>
            </a:lvl3pPr>
            <a:lvl4pPr marL="1371390" indent="0">
              <a:buNone/>
              <a:defRPr sz="1600" b="1"/>
            </a:lvl4pPr>
            <a:lvl5pPr marL="1828519" indent="0">
              <a:buNone/>
              <a:defRPr sz="1600" b="1"/>
            </a:lvl5pPr>
            <a:lvl6pPr marL="2285649" indent="0">
              <a:buNone/>
              <a:defRPr sz="1600" b="1"/>
            </a:lvl6pPr>
            <a:lvl7pPr marL="2742780" indent="0">
              <a:buNone/>
              <a:defRPr sz="1600" b="1"/>
            </a:lvl7pPr>
            <a:lvl8pPr marL="3199908" indent="0">
              <a:buNone/>
              <a:defRPr sz="1600" b="1"/>
            </a:lvl8pPr>
            <a:lvl9pPr marL="365703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6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0" indent="0">
              <a:buNone/>
              <a:defRPr sz="2000" b="1"/>
            </a:lvl2pPr>
            <a:lvl3pPr marL="914259" indent="0">
              <a:buNone/>
              <a:defRPr sz="1800" b="1"/>
            </a:lvl3pPr>
            <a:lvl4pPr marL="1371390" indent="0">
              <a:buNone/>
              <a:defRPr sz="1600" b="1"/>
            </a:lvl4pPr>
            <a:lvl5pPr marL="1828519" indent="0">
              <a:buNone/>
              <a:defRPr sz="1600" b="1"/>
            </a:lvl5pPr>
            <a:lvl6pPr marL="2285649" indent="0">
              <a:buNone/>
              <a:defRPr sz="1600" b="1"/>
            </a:lvl6pPr>
            <a:lvl7pPr marL="2742780" indent="0">
              <a:buNone/>
              <a:defRPr sz="1600" b="1"/>
            </a:lvl7pPr>
            <a:lvl8pPr marL="3199908" indent="0">
              <a:buNone/>
              <a:defRPr sz="1600" b="1"/>
            </a:lvl8pPr>
            <a:lvl9pPr marL="365703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2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5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30" indent="0">
              <a:buNone/>
              <a:defRPr sz="1200"/>
            </a:lvl2pPr>
            <a:lvl3pPr marL="914259" indent="0">
              <a:buNone/>
              <a:defRPr sz="1000"/>
            </a:lvl3pPr>
            <a:lvl4pPr marL="1371390" indent="0">
              <a:buNone/>
              <a:defRPr sz="900"/>
            </a:lvl4pPr>
            <a:lvl5pPr marL="1828519" indent="0">
              <a:buNone/>
              <a:defRPr sz="900"/>
            </a:lvl5pPr>
            <a:lvl6pPr marL="2285649" indent="0">
              <a:buNone/>
              <a:defRPr sz="900"/>
            </a:lvl6pPr>
            <a:lvl7pPr marL="2742780" indent="0">
              <a:buNone/>
              <a:defRPr sz="900"/>
            </a:lvl7pPr>
            <a:lvl8pPr marL="3199908" indent="0">
              <a:buNone/>
              <a:defRPr sz="900"/>
            </a:lvl8pPr>
            <a:lvl9pPr marL="365703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116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3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30" indent="0">
              <a:buNone/>
              <a:defRPr sz="2800"/>
            </a:lvl2pPr>
            <a:lvl3pPr marL="914259" indent="0">
              <a:buNone/>
              <a:defRPr sz="2400"/>
            </a:lvl3pPr>
            <a:lvl4pPr marL="1371390" indent="0">
              <a:buNone/>
              <a:defRPr sz="2000"/>
            </a:lvl4pPr>
            <a:lvl5pPr marL="1828519" indent="0">
              <a:buNone/>
              <a:defRPr sz="2000"/>
            </a:lvl5pPr>
            <a:lvl6pPr marL="2285649" indent="0">
              <a:buNone/>
              <a:defRPr sz="2000"/>
            </a:lvl6pPr>
            <a:lvl7pPr marL="2742780" indent="0">
              <a:buNone/>
              <a:defRPr sz="2000"/>
            </a:lvl7pPr>
            <a:lvl8pPr marL="3199908" indent="0">
              <a:buNone/>
              <a:defRPr sz="2000"/>
            </a:lvl8pPr>
            <a:lvl9pPr marL="3657039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30" indent="0">
              <a:buNone/>
              <a:defRPr sz="1200"/>
            </a:lvl2pPr>
            <a:lvl3pPr marL="914259" indent="0">
              <a:buNone/>
              <a:defRPr sz="1000"/>
            </a:lvl3pPr>
            <a:lvl4pPr marL="1371390" indent="0">
              <a:buNone/>
              <a:defRPr sz="900"/>
            </a:lvl4pPr>
            <a:lvl5pPr marL="1828519" indent="0">
              <a:buNone/>
              <a:defRPr sz="900"/>
            </a:lvl5pPr>
            <a:lvl6pPr marL="2285649" indent="0">
              <a:buNone/>
              <a:defRPr sz="900"/>
            </a:lvl6pPr>
            <a:lvl7pPr marL="2742780" indent="0">
              <a:buNone/>
              <a:defRPr sz="900"/>
            </a:lvl7pPr>
            <a:lvl8pPr marL="3199908" indent="0">
              <a:buNone/>
              <a:defRPr sz="900"/>
            </a:lvl8pPr>
            <a:lvl9pPr marL="365703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0000" y="0"/>
            <a:ext cx="2108200" cy="6096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00" y="0"/>
            <a:ext cx="6172200" cy="6096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8BD707-D9CF-40AE-B4C6-C98DA3205C09}" type="datetimeFigureOut">
              <a:rPr lang="en-US" smtClean="0"/>
              <a:pPr/>
              <a:t>10/31/17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3001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898775"/>
            <a:ext cx="6400800" cy="106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4" descr="C:\Users\nigam\Downloads\som_logo_dk2400.jpg"/>
          <p:cNvPicPr>
            <a:picLocks noChangeAspect="1" noChangeArrowheads="1"/>
          </p:cNvPicPr>
          <p:nvPr/>
        </p:nvPicPr>
        <p:blipFill>
          <a:blip r:embed="rId2" cstate="print"/>
          <a:srcRect b="38303"/>
          <a:stretch>
            <a:fillRect/>
          </a:stretch>
        </p:blipFill>
        <p:spPr bwMode="auto">
          <a:xfrm>
            <a:off x="1872337" y="4916717"/>
            <a:ext cx="5486400" cy="1097543"/>
          </a:xfrm>
          <a:prstGeom prst="rect">
            <a:avLst/>
          </a:prstGeom>
          <a:noFill/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90" y="2362203"/>
            <a:ext cx="7772400" cy="1362075"/>
          </a:xfrm>
          <a:solidFill>
            <a:srgbClr val="FFFF99"/>
          </a:solidFill>
        </p:spPr>
        <p:txBody>
          <a:bodyPr anchor="ctr"/>
          <a:lstStyle>
            <a:lvl1pPr algn="ctr">
              <a:defRPr sz="30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744915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5"/>
            <a:ext cx="4040188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5"/>
            <a:ext cx="4041775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90" y="2362201"/>
            <a:ext cx="7772400" cy="1362075"/>
          </a:xfrm>
          <a:solidFill>
            <a:srgbClr val="FFFF99"/>
          </a:solidFill>
        </p:spPr>
        <p:txBody>
          <a:bodyPr anchor="ctr"/>
          <a:lstStyle>
            <a:lvl1pPr algn="ctr">
              <a:defRPr sz="40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7449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5566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1"/>
            <a:ext cx="3008313" cy="1162051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2"/>
            <a:ext cx="5486400" cy="566739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0"/>
            <a:ext cx="5486400" cy="8048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025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07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41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96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34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2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86868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2647396B-19C2-314E-AFB1-E840D6CB491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DEE3A-FE2A-5447-BE95-78E69DB16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70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400" y="0"/>
            <a:ext cx="77724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524000"/>
            <a:ext cx="77724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7150" y="6356351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buFontTx/>
              <a:buNone/>
              <a:defRPr sz="1400">
                <a:solidFill>
                  <a:srgbClr val="000000"/>
                </a:solidFill>
                <a:latin typeface="Arial"/>
                <a:cs typeface="Arial" charset="0"/>
              </a:defRPr>
            </a:lvl1pPr>
          </a:lstStyle>
          <a:p>
            <a:pPr defTabSz="914259"/>
            <a:fld id="{1D8BD707-D9CF-40AE-B4C6-C98DA3205C09}" type="datetimeFigureOut">
              <a:rPr lang="en-US" smtClean="0"/>
              <a:pPr defTabSz="914259"/>
              <a:t>10/31/17</a:t>
            </a:fld>
            <a:endParaRPr lang="en-US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30551" y="63627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>
            <a:lvl1pPr algn="ctr" fontAlgn="base">
              <a:spcBef>
                <a:spcPct val="0"/>
              </a:spcBef>
              <a:spcAft>
                <a:spcPct val="0"/>
              </a:spcAft>
              <a:buFontTx/>
              <a:buNone/>
              <a:defRPr sz="1400">
                <a:solidFill>
                  <a:srgbClr val="000000"/>
                </a:solidFill>
                <a:latin typeface="Arial"/>
                <a:cs typeface="Arial" charset="0"/>
              </a:defRPr>
            </a:lvl1pPr>
          </a:lstStyle>
          <a:p>
            <a:pPr defTabSz="914259"/>
            <a:endParaRPr lang="en-US"/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175501" y="63500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>
            <a:lvl1pPr algn="r" fontAlgn="base">
              <a:spcBef>
                <a:spcPct val="0"/>
              </a:spcBef>
              <a:spcAft>
                <a:spcPct val="0"/>
              </a:spcAft>
              <a:buFontTx/>
              <a:buNone/>
              <a:defRPr sz="1400">
                <a:solidFill>
                  <a:prstClr val="black"/>
                </a:solidFill>
                <a:latin typeface="+mn-lt"/>
                <a:cs typeface="Arial" charset="0"/>
              </a:defRPr>
            </a:lvl1pPr>
          </a:lstStyle>
          <a:p>
            <a:pPr defTabSz="914259"/>
            <a:fld id="{B6F15528-21DE-4FAA-801E-634DDDAF4B2B}" type="slidenum">
              <a:rPr lang="en-US" smtClean="0"/>
              <a:pPr defTabSz="914259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07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Calibri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Calibri" pitchFamily="34" charset="0"/>
        </a:defRPr>
      </a:lvl5pPr>
      <a:lvl6pPr marL="457130" algn="l" rtl="0" eaLnBrk="1" fontAlgn="base" hangingPunct="1">
        <a:spcBef>
          <a:spcPct val="0"/>
        </a:spcBef>
        <a:spcAft>
          <a:spcPct val="0"/>
        </a:spcAft>
        <a:defRPr sz="3200" b="1" 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259" algn="l" rtl="0" eaLnBrk="1" fontAlgn="base" hangingPunct="1">
        <a:spcBef>
          <a:spcPct val="0"/>
        </a:spcBef>
        <a:spcAft>
          <a:spcPct val="0"/>
        </a:spcAft>
        <a:defRPr sz="3200" b="1" 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390" algn="l" rtl="0" eaLnBrk="1" fontAlgn="base" hangingPunct="1">
        <a:spcBef>
          <a:spcPct val="0"/>
        </a:spcBef>
        <a:spcAft>
          <a:spcPct val="0"/>
        </a:spcAft>
        <a:defRPr sz="3200" b="1" 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519" algn="l" rtl="0" eaLnBrk="1" fontAlgn="base" hangingPunct="1">
        <a:spcBef>
          <a:spcPct val="0"/>
        </a:spcBef>
        <a:spcAft>
          <a:spcPct val="0"/>
        </a:spcAft>
        <a:defRPr sz="3200" b="1" 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848" indent="-342848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836" indent="-285707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800">
          <a:solidFill>
            <a:schemeClr val="tx1"/>
          </a:solidFill>
          <a:latin typeface="Calibri" pitchFamily="34" charset="0"/>
        </a:defRPr>
      </a:lvl2pPr>
      <a:lvl3pPr marL="1142824" indent="-228564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Calibri" pitchFamily="34" charset="0"/>
        </a:defRPr>
      </a:lvl3pPr>
      <a:lvl4pPr marL="1599954" indent="-228564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chemeClr val="tx1"/>
          </a:solidFill>
          <a:latin typeface="Calibri" pitchFamily="34" charset="0"/>
        </a:defRPr>
      </a:lvl4pPr>
      <a:lvl5pPr marL="2057085" indent="-228564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chemeClr val="tx1"/>
          </a:solidFill>
          <a:latin typeface="Calibri" pitchFamily="34" charset="0"/>
        </a:defRPr>
      </a:lvl5pPr>
      <a:lvl6pPr marL="2514215" indent="-22856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°"/>
        <a:defRPr sz="2000">
          <a:solidFill>
            <a:schemeClr val="tx1"/>
          </a:solidFill>
          <a:latin typeface="+mn-lt"/>
        </a:defRPr>
      </a:lvl6pPr>
      <a:lvl7pPr marL="2971344" indent="-22856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°"/>
        <a:defRPr sz="2000">
          <a:solidFill>
            <a:schemeClr val="tx1"/>
          </a:solidFill>
          <a:latin typeface="+mn-lt"/>
        </a:defRPr>
      </a:lvl7pPr>
      <a:lvl8pPr marL="3428475" indent="-22856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°"/>
        <a:defRPr sz="2000">
          <a:solidFill>
            <a:schemeClr val="tx1"/>
          </a:solidFill>
          <a:latin typeface="+mn-lt"/>
        </a:defRPr>
      </a:lvl8pPr>
      <a:lvl9pPr marL="3885603" indent="-22856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°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86868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D5BBD54-FE52-4A40-9F59-8A0469500128}" type="datetimeFigureOut">
              <a:rPr lang="en-US" smtClean="0">
                <a:solidFill>
                  <a:prstClr val="black"/>
                </a:solidFill>
              </a:rPr>
              <a:pPr/>
              <a:t>10/31/17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3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9B1D-8972-C446-95FF-75F5B7D09A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78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</p:sldLayoutIdLst>
  <p:txStyles>
    <p:titleStyle>
      <a:lvl1pPr algn="l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image" Target="../media/image60.png"/><Relationship Id="rId5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png"/><Relationship Id="rId4" Type="http://schemas.openxmlformats.org/officeDocument/2006/relationships/image" Target="../media/image90.png"/><Relationship Id="rId5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8.png"/><Relationship Id="rId5" Type="http://schemas.openxmlformats.org/officeDocument/2006/relationships/image" Target="../media/image290.png"/><Relationship Id="rId6" Type="http://schemas.openxmlformats.org/officeDocument/2006/relationships/image" Target="../media/image30.png"/><Relationship Id="rId7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0.png"/><Relationship Id="rId5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2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" sz="4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BIOMEDIN 215 </a:t>
            </a:r>
            <a:br>
              <a:rPr lang="en" sz="4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4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Driven Medicine</a:t>
            </a:r>
          </a:p>
        </p:txBody>
      </p:sp>
      <p:sp>
        <p:nvSpPr>
          <p:cNvPr id="607" name="Shape 60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Nigam Shah, MBBS, PhD</a:t>
            </a:r>
          </a:p>
          <a:p>
            <a:pPr marL="0" marR="0" lvl="0" indent="0" algn="ctr" rtl="0">
              <a:spcBef>
                <a:spcPts val="48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nigam@stanford.edu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25163" y="526311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9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Going from logit to odds and odds ratio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exponentiate</a:t>
                </a:r>
                <a:r>
                  <a:rPr lang="en-US" dirty="0"/>
                  <a:t> the logit to transform it to an </a:t>
                </a:r>
                <a:r>
                  <a:rPr lang="en-US" dirty="0" smtClean="0"/>
                  <a:t>odds of the outcome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 err="1"/>
                  <a:t>e</a:t>
                </a:r>
                <a:r>
                  <a:rPr lang="en-US" dirty="0" err="1" smtClean="0"/>
                  <a:t>xponentiate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𝛽</m:t>
                    </m:r>
                  </m:oMath>
                </a14:m>
                <a:r>
                  <a:rPr lang="en-US" dirty="0" smtClean="0"/>
                  <a:t> to transform it to an odds ratio for the outcome given the predictor X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1606550" y="2745151"/>
                <a:ext cx="5473700" cy="6406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𝑜𝑑𝑑𝑠</m:t>
                      </m:r>
                      <m:r>
                        <a:rPr lang="en-US" sz="2400" b="0" i="1" smtClean="0">
                          <a:latin typeface="Cambria Math" charset="0"/>
                        </a:rPr>
                        <m:t> </m:t>
                      </m:r>
                      <m:r>
                        <a:rPr lang="en-US" sz="2400" b="0" i="0" smtClean="0">
                          <a:latin typeface="Cambria Math" charset="0"/>
                        </a:rPr>
                        <m:t>=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sz="2400">
                              <a:latin typeface="Cambria Math" charset="0"/>
                            </a:rPr>
                            <m:t>ln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⁡(</m:t>
                          </m:r>
                          <m:f>
                            <m:fPr>
                              <m:ctrlPr>
                                <a:rPr lang="mr-IN" sz="24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charset="0"/>
                                </a:rPr>
                                <m:t>𝑝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charset="0"/>
                                </a:rPr>
                                <m:t>1−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𝑝</m:t>
                              </m:r>
                            </m:den>
                          </m:f>
                          <m:r>
                            <a:rPr lang="en-US" sz="2400" i="1">
                              <a:latin typeface="Cambria Math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6550" y="2745151"/>
                <a:ext cx="5473700" cy="64062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1504950" y="5485539"/>
                <a:ext cx="5473700" cy="4789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𝑂𝑅</m:t>
                      </m:r>
                      <m:r>
                        <a:rPr lang="en-US" sz="2400" b="0" i="0" smtClean="0">
                          <a:latin typeface="Cambria Math" charset="0"/>
                        </a:rPr>
                        <m:t>=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𝛽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4950" y="5485539"/>
                <a:ext cx="5473700" cy="478977"/>
              </a:xfrm>
              <a:prstGeom prst="rect">
                <a:avLst/>
              </a:prstGeom>
              <a:blipFill rotWithShape="0">
                <a:blip r:embed="rId5"/>
                <a:stretch>
                  <a:fillRect t="-97436" b="-128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565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Interpreting the odds ratio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38301"/>
                <a:ext cx="8229600" cy="4525963"/>
              </a:xfrm>
            </p:spPr>
            <p:txBody>
              <a:bodyPr>
                <a:normAutofit/>
              </a:bodyPr>
              <a:lstStyle/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pPr marL="0" indent="0" algn="ctr">
                  <a:buNone/>
                </a:pPr>
                <a:r>
                  <a:rPr lang="en-US" dirty="0" smtClean="0"/>
                  <a:t>For every 1 unit increase in the predictor variable X</a:t>
                </a:r>
                <a:r>
                  <a:rPr lang="en-US" baseline="-25000" dirty="0" smtClean="0"/>
                  <a:t>1</a:t>
                </a:r>
                <a:r>
                  <a:rPr lang="en-US" dirty="0"/>
                  <a:t> </a:t>
                </a:r>
                <a:r>
                  <a:rPr lang="en-US" dirty="0" smtClean="0"/>
                  <a:t>the odds of the outcome increase multiplicatively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dirty="0" smtClean="0"/>
                  <a:t>, controlling for all other predictors (X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 and X</a:t>
                </a:r>
                <a:r>
                  <a:rPr lang="en-US" baseline="-25000" dirty="0" smtClean="0"/>
                  <a:t>3</a:t>
                </a:r>
                <a:r>
                  <a:rPr lang="en-US" dirty="0" smtClean="0"/>
                  <a:t>)</a:t>
                </a:r>
                <a:endParaRPr lang="en-US" baseline="-250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38301"/>
                <a:ext cx="8229600" cy="4525963"/>
              </a:xfrm>
              <a:blipFill rotWithShape="0">
                <a:blip r:embed="rId3"/>
                <a:stretch>
                  <a:fillRect r="-741" b="-18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723900" y="1542534"/>
                <a:ext cx="8420100" cy="79983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mr-IN" sz="24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𝑝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𝑝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𝛼</m:t>
                      </m:r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900" y="1542534"/>
                <a:ext cx="8420100" cy="79983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1720850" y="3008602"/>
                <a:ext cx="5473700" cy="4932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charset="0"/>
                            </a:rPr>
                            <m:t>𝑂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𝑋</m:t>
                          </m:r>
                          <m:r>
                            <a:rPr lang="en-US" sz="2400" b="0" i="1" baseline="-2500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0" smtClean="0">
                          <a:latin typeface="Cambria Math" charset="0"/>
                        </a:rPr>
                        <m:t>=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sSub>
                            <m:sSubPr>
                              <m:ctrlPr>
                                <a:rPr lang="en-US" sz="240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1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0850" y="3008602"/>
                <a:ext cx="5473700" cy="493277"/>
              </a:xfrm>
              <a:prstGeom prst="rect">
                <a:avLst/>
              </a:prstGeom>
              <a:blipFill rotWithShape="0">
                <a:blip r:embed="rId5"/>
                <a:stretch>
                  <a:fillRect t="-95000" b="-12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0843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38516"/>
          </a:xfrm>
        </p:spPr>
        <p:txBody>
          <a:bodyPr>
            <a:noAutofit/>
          </a:bodyPr>
          <a:lstStyle/>
          <a:p>
            <a:r>
              <a:rPr lang="en-US" sz="4000" dirty="0" smtClean="0"/>
              <a:t>Relationship to odds ratios from 2x2 tables</a:t>
            </a:r>
            <a:endParaRPr lang="en-US" sz="4000" dirty="0"/>
          </a:p>
        </p:txBody>
      </p:sp>
      <p:pic>
        <p:nvPicPr>
          <p:cNvPr id="6" name="tabl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027" y="2067046"/>
            <a:ext cx="4115682" cy="197176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3363335" y="1654125"/>
            <a:ext cx="5457396" cy="2189095"/>
            <a:chOff x="3304426" y="2015577"/>
            <a:chExt cx="5457396" cy="2189095"/>
          </a:xfrm>
        </p:grpSpPr>
        <p:sp>
          <p:nvSpPr>
            <p:cNvPr id="15" name="TextBox 14"/>
            <p:cNvSpPr txBox="1"/>
            <p:nvPr/>
          </p:nvSpPr>
          <p:spPr>
            <a:xfrm>
              <a:off x="4833681" y="2015577"/>
              <a:ext cx="17091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cap="small" dirty="0" smtClean="0">
                  <a:latin typeface="Calibri" charset="0"/>
                  <a:ea typeface="Calibri" charset="0"/>
                  <a:cs typeface="Calibri" charset="0"/>
                </a:rPr>
                <a:t>heart attack</a:t>
              </a:r>
              <a:endParaRPr lang="en-US" sz="2400" cap="small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661567" y="2015577"/>
              <a:ext cx="21002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cap="small" dirty="0" smtClean="0">
                  <a:latin typeface="Calibri" charset="0"/>
                  <a:ea typeface="Calibri" charset="0"/>
                  <a:cs typeface="Calibri" charset="0"/>
                </a:rPr>
                <a:t>no heart attack</a:t>
              </a:r>
              <a:endParaRPr lang="en-US" sz="2400" cap="small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304426" y="3743007"/>
              <a:ext cx="12731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cap="small" dirty="0" smtClean="0">
                  <a:latin typeface="Calibri" charset="0"/>
                  <a:ea typeface="Calibri" charset="0"/>
                  <a:cs typeface="Calibri" charset="0"/>
                </a:rPr>
                <a:t>controls</a:t>
              </a:r>
              <a:endParaRPr lang="en-US" sz="2400" cap="small" dirty="0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431061" y="2718137"/>
              <a:ext cx="11400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cap="small" dirty="0" smtClean="0">
                  <a:latin typeface="Calibri" charset="0"/>
                  <a:ea typeface="Calibri" charset="0"/>
                  <a:cs typeface="Calibri" charset="0"/>
                </a:rPr>
                <a:t>Exposed</a:t>
              </a:r>
              <a:endParaRPr lang="en-US" sz="2400" cap="small" dirty="0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455252" y="5988729"/>
            <a:ext cx="1663340" cy="46166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non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/>
              <a:t>o</a:t>
            </a:r>
            <a:r>
              <a:rPr lang="en-US" sz="2400" dirty="0" smtClean="0"/>
              <a:t>dds ratio =</a:t>
            </a:r>
            <a:endParaRPr lang="en-US" sz="2400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138572" y="5960607"/>
                <a:ext cx="1634361" cy="520399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ajor"/>
            </p:style>
            <p:txBody>
              <a:bodyPr wrap="square" lIns="0" tIns="0" rIns="0" bIns="0" rtlCol="0">
                <a:spAutoFit/>
              </a:bodyPr>
              <a:lstStyle>
                <a:lvl1pPr>
                  <a:defRPr>
                    <a:latin typeface="+mj-lt"/>
                    <a:ea typeface="+mj-ea"/>
                    <a:cs typeface="+mj-cs"/>
                  </a:defRPr>
                </a:lvl1pPr>
                <a:lvl2pPr>
                  <a:defRPr>
                    <a:latin typeface="+mj-lt"/>
                    <a:ea typeface="+mj-ea"/>
                    <a:cs typeface="+mj-cs"/>
                  </a:defRPr>
                </a:lvl2pPr>
                <a:lvl3pPr>
                  <a:defRPr>
                    <a:latin typeface="+mj-lt"/>
                    <a:ea typeface="+mj-ea"/>
                    <a:cs typeface="+mj-cs"/>
                  </a:defRPr>
                </a:lvl3pPr>
                <a:lvl4pPr>
                  <a:defRPr>
                    <a:latin typeface="+mj-lt"/>
                    <a:ea typeface="+mj-ea"/>
                    <a:cs typeface="+mj-cs"/>
                  </a:defRPr>
                </a:lvl4pPr>
                <a:lvl5pPr>
                  <a:defRPr>
                    <a:latin typeface="+mj-lt"/>
                    <a:ea typeface="+mj-ea"/>
                    <a:cs typeface="+mj-cs"/>
                  </a:defRPr>
                </a:lvl5pPr>
                <a:lvl6pPr>
                  <a:defRPr>
                    <a:latin typeface="+mj-lt"/>
                    <a:ea typeface="+mj-ea"/>
                    <a:cs typeface="+mj-cs"/>
                  </a:defRPr>
                </a:lvl6pPr>
                <a:lvl7pPr>
                  <a:defRPr>
                    <a:latin typeface="+mj-lt"/>
                    <a:ea typeface="+mj-ea"/>
                    <a:cs typeface="+mj-cs"/>
                  </a:defRPr>
                </a:lvl7pPr>
                <a:lvl8pPr>
                  <a:defRPr>
                    <a:latin typeface="+mj-lt"/>
                    <a:ea typeface="+mj-ea"/>
                    <a:cs typeface="+mj-cs"/>
                  </a:defRPr>
                </a:lvl8pPr>
                <a:lvl9pPr>
                  <a:defRPr>
                    <a:latin typeface="+mj-lt"/>
                    <a:ea typeface="+mj-ea"/>
                    <a:cs typeface="+mj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1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charset="0"/>
                            </a:rPr>
                            <m:t>0.833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0.1</m:t>
                          </m:r>
                        </m:den>
                      </m:f>
                      <m:r>
                        <a:rPr lang="en-US" sz="1800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=8.33</m:t>
                      </m:r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8572" y="5960607"/>
                <a:ext cx="1634361" cy="520399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371810" y="4399061"/>
            <a:ext cx="2991525" cy="46166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non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 err="1" smtClean="0"/>
              <a:t>odds</a:t>
            </a:r>
            <a:r>
              <a:rPr lang="en-US" sz="2400" baseline="-25000" dirty="0" err="1" smtClean="0"/>
              <a:t>heart</a:t>
            </a:r>
            <a:r>
              <a:rPr lang="en-US" sz="2400" baseline="-25000" dirty="0" smtClean="0"/>
              <a:t> </a:t>
            </a:r>
            <a:r>
              <a:rPr lang="en-US" sz="2400" baseline="-25000" dirty="0" err="1" smtClean="0"/>
              <a:t>attack|exposed</a:t>
            </a:r>
            <a:r>
              <a:rPr lang="en-US" sz="2400" baseline="-25000" dirty="0" smtClean="0"/>
              <a:t> </a:t>
            </a:r>
            <a:r>
              <a:rPr lang="en-US" sz="2400" dirty="0" smtClean="0"/>
              <a:t>=</a:t>
            </a:r>
            <a:endParaRPr lang="en-US" sz="2400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138572" y="4316460"/>
                <a:ext cx="1450516" cy="525978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ajor"/>
            </p:style>
            <p:txBody>
              <a:bodyPr wrap="square" lIns="0" tIns="0" rIns="0" bIns="0" rtlCol="0">
                <a:spAutoFit/>
              </a:bodyPr>
              <a:lstStyle>
                <a:lvl1pPr>
                  <a:defRPr>
                    <a:latin typeface="+mj-lt"/>
                    <a:ea typeface="+mj-ea"/>
                    <a:cs typeface="+mj-cs"/>
                  </a:defRPr>
                </a:lvl1pPr>
                <a:lvl2pPr>
                  <a:defRPr>
                    <a:latin typeface="+mj-lt"/>
                    <a:ea typeface="+mj-ea"/>
                    <a:cs typeface="+mj-cs"/>
                  </a:defRPr>
                </a:lvl2pPr>
                <a:lvl3pPr>
                  <a:defRPr>
                    <a:latin typeface="+mj-lt"/>
                    <a:ea typeface="+mj-ea"/>
                    <a:cs typeface="+mj-cs"/>
                  </a:defRPr>
                </a:lvl3pPr>
                <a:lvl4pPr>
                  <a:defRPr>
                    <a:latin typeface="+mj-lt"/>
                    <a:ea typeface="+mj-ea"/>
                    <a:cs typeface="+mj-cs"/>
                  </a:defRPr>
                </a:lvl4pPr>
                <a:lvl5pPr>
                  <a:defRPr>
                    <a:latin typeface="+mj-lt"/>
                    <a:ea typeface="+mj-ea"/>
                    <a:cs typeface="+mj-cs"/>
                  </a:defRPr>
                </a:lvl5pPr>
                <a:lvl6pPr>
                  <a:defRPr>
                    <a:latin typeface="+mj-lt"/>
                    <a:ea typeface="+mj-ea"/>
                    <a:cs typeface="+mj-cs"/>
                  </a:defRPr>
                </a:lvl6pPr>
                <a:lvl7pPr>
                  <a:defRPr>
                    <a:latin typeface="+mj-lt"/>
                    <a:ea typeface="+mj-ea"/>
                    <a:cs typeface="+mj-cs"/>
                  </a:defRPr>
                </a:lvl7pPr>
                <a:lvl8pPr>
                  <a:defRPr>
                    <a:latin typeface="+mj-lt"/>
                    <a:ea typeface="+mj-ea"/>
                    <a:cs typeface="+mj-cs"/>
                  </a:defRPr>
                </a:lvl8pPr>
                <a:lvl9pPr>
                  <a:defRPr>
                    <a:latin typeface="+mj-lt"/>
                    <a:ea typeface="+mj-ea"/>
                    <a:cs typeface="+mj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1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charset="0"/>
                            </a:rPr>
                            <m:t>5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6</m:t>
                          </m:r>
                        </m:den>
                      </m:f>
                      <m:r>
                        <a:rPr lang="en-US" sz="1800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=0.833</m:t>
                      </m:r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8572" y="4316460"/>
                <a:ext cx="1450516" cy="525978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499826" y="5260281"/>
            <a:ext cx="2655342" cy="461665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non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 err="1" smtClean="0"/>
              <a:t>odds</a:t>
            </a:r>
            <a:r>
              <a:rPr lang="en-US" sz="2400" baseline="-25000" dirty="0" err="1" smtClean="0"/>
              <a:t>heart</a:t>
            </a:r>
            <a:r>
              <a:rPr lang="en-US" sz="2400" baseline="-25000" dirty="0" smtClean="0"/>
              <a:t> </a:t>
            </a:r>
            <a:r>
              <a:rPr lang="en-US" sz="2400" baseline="-25000" dirty="0" err="1" smtClean="0"/>
              <a:t>attack|control</a:t>
            </a:r>
            <a:r>
              <a:rPr lang="en-US" sz="2400" baseline="-25000" dirty="0" smtClean="0"/>
              <a:t> </a:t>
            </a:r>
            <a:r>
              <a:rPr lang="en-US" sz="2400" dirty="0" smtClean="0"/>
              <a:t>=</a:t>
            </a:r>
            <a:endParaRPr lang="en-US" sz="2400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138572" y="5214562"/>
                <a:ext cx="1273239" cy="520399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ajor"/>
            </p:style>
            <p:txBody>
              <a:bodyPr wrap="square" lIns="0" tIns="0" rIns="0" bIns="0" rtlCol="0">
                <a:spAutoFit/>
              </a:bodyPr>
              <a:lstStyle>
                <a:lvl1pPr>
                  <a:defRPr>
                    <a:latin typeface="+mj-lt"/>
                    <a:ea typeface="+mj-ea"/>
                    <a:cs typeface="+mj-cs"/>
                  </a:defRPr>
                </a:lvl1pPr>
                <a:lvl2pPr>
                  <a:defRPr>
                    <a:latin typeface="+mj-lt"/>
                    <a:ea typeface="+mj-ea"/>
                    <a:cs typeface="+mj-cs"/>
                  </a:defRPr>
                </a:lvl2pPr>
                <a:lvl3pPr>
                  <a:defRPr>
                    <a:latin typeface="+mj-lt"/>
                    <a:ea typeface="+mj-ea"/>
                    <a:cs typeface="+mj-cs"/>
                  </a:defRPr>
                </a:lvl3pPr>
                <a:lvl4pPr>
                  <a:defRPr>
                    <a:latin typeface="+mj-lt"/>
                    <a:ea typeface="+mj-ea"/>
                    <a:cs typeface="+mj-cs"/>
                  </a:defRPr>
                </a:lvl4pPr>
                <a:lvl5pPr>
                  <a:defRPr>
                    <a:latin typeface="+mj-lt"/>
                    <a:ea typeface="+mj-ea"/>
                    <a:cs typeface="+mj-cs"/>
                  </a:defRPr>
                </a:lvl5pPr>
                <a:lvl6pPr>
                  <a:defRPr>
                    <a:latin typeface="+mj-lt"/>
                    <a:ea typeface="+mj-ea"/>
                    <a:cs typeface="+mj-cs"/>
                  </a:defRPr>
                </a:lvl6pPr>
                <a:lvl7pPr>
                  <a:defRPr>
                    <a:latin typeface="+mj-lt"/>
                    <a:ea typeface="+mj-ea"/>
                    <a:cs typeface="+mj-cs"/>
                  </a:defRPr>
                </a:lvl7pPr>
                <a:lvl8pPr>
                  <a:defRPr>
                    <a:latin typeface="+mj-lt"/>
                    <a:ea typeface="+mj-ea"/>
                    <a:cs typeface="+mj-cs"/>
                  </a:defRPr>
                </a:lvl8pPr>
                <a:lvl9pPr>
                  <a:defRPr>
                    <a:latin typeface="+mj-lt"/>
                    <a:ea typeface="+mj-ea"/>
                    <a:cs typeface="+mj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1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10</m:t>
                          </m:r>
                        </m:den>
                      </m:f>
                      <m:r>
                        <a:rPr lang="en-US" sz="1800" b="0" i="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=0.1</m:t>
                      </m:r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8572" y="5214562"/>
                <a:ext cx="1273239" cy="520399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712" y="1903780"/>
            <a:ext cx="2829748" cy="225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145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Applications of 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Comparing response rates in cancer patients among treatment arms </a:t>
            </a:r>
            <a:r>
              <a:rPr lang="en-US" dirty="0" smtClean="0">
                <a:solidFill>
                  <a:srgbClr val="FF0000"/>
                </a:solidFill>
              </a:rPr>
              <a:t>adjusted for</a:t>
            </a:r>
            <a:r>
              <a:rPr lang="en-US" dirty="0" smtClean="0"/>
              <a:t> age and duration of disease</a:t>
            </a:r>
          </a:p>
          <a:p>
            <a:endParaRPr lang="en-US" dirty="0" smtClean="0"/>
          </a:p>
          <a:p>
            <a:r>
              <a:rPr lang="en-US" dirty="0" smtClean="0"/>
              <a:t>Comparing the proportion of hypertensive patients between two treatment arms </a:t>
            </a:r>
            <a:r>
              <a:rPr lang="en-US" dirty="0" smtClean="0">
                <a:solidFill>
                  <a:srgbClr val="FF0000"/>
                </a:solidFill>
              </a:rPr>
              <a:t>adjusted for</a:t>
            </a:r>
            <a:r>
              <a:rPr lang="en-US" dirty="0" smtClean="0"/>
              <a:t> age, cholesterol level and exercise habits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581001"/>
            <a:ext cx="9144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/>
              <a:t>Walker G, </a:t>
            </a:r>
            <a:r>
              <a:rPr lang="en-US" sz="1200" dirty="0" err="1" smtClean="0"/>
              <a:t>Shostak</a:t>
            </a:r>
            <a:r>
              <a:rPr lang="en-US" sz="1200" dirty="0" smtClean="0"/>
              <a:t> J. Common Statistical Methods for Clinical Research with SAS Examples, Third Edition. </a:t>
            </a:r>
            <a:r>
              <a:rPr lang="en-US" sz="1200" dirty="0" err="1" smtClean="0"/>
              <a:t>Sas</a:t>
            </a:r>
            <a:r>
              <a:rPr lang="en-US" sz="1200" dirty="0" smtClean="0"/>
              <a:t> Inst; 2010.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558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67710" y="2718836"/>
            <a:ext cx="8229600" cy="159040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3600" dirty="0" smtClean="0">
                <a:solidFill>
                  <a:schemeClr val="bg1"/>
                </a:solidFill>
              </a:rPr>
              <a:t>Logistic regression hands-on</a:t>
            </a:r>
          </a:p>
        </p:txBody>
      </p:sp>
    </p:spTree>
    <p:extLst>
      <p:ext uri="{BB962C8B-B14F-4D97-AF65-F5344CB8AC3E}">
        <p14:creationId xmlns:p14="http://schemas.microsoft.com/office/powerpoint/2010/main" val="173484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64276"/>
          </a:xfrm>
          <a:noFill/>
        </p:spPr>
        <p:txBody>
          <a:bodyPr>
            <a:normAutofit/>
          </a:bodyPr>
          <a:lstStyle/>
          <a:p>
            <a:r>
              <a:rPr lang="en-US" dirty="0" smtClean="0"/>
              <a:t>Other linear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5106"/>
            <a:ext cx="9144000" cy="633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02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299411"/>
          </a:xfrm>
          <a:noFill/>
        </p:spPr>
        <p:txBody>
          <a:bodyPr>
            <a:normAutofit fontScale="90000"/>
          </a:bodyPr>
          <a:lstStyle/>
          <a:p>
            <a:r>
              <a:rPr lang="en-US" dirty="0" smtClean="0"/>
              <a:t>Generalized linear models (GLMs) let you work with many kinds of outcome data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48489" y="2042824"/>
            <a:ext cx="2406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distribution from the </a:t>
            </a:r>
            <a:r>
              <a:rPr lang="en-US" smtClean="0"/>
              <a:t>exponential family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1175084" y="4652210"/>
            <a:ext cx="1953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 appropriate “link function”</a:t>
            </a:r>
            <a:endParaRPr lang="en-US" dirty="0"/>
          </a:p>
        </p:txBody>
      </p:sp>
      <p:sp>
        <p:nvSpPr>
          <p:cNvPr id="25" name="Freeform 24"/>
          <p:cNvSpPr/>
          <p:nvPr/>
        </p:nvSpPr>
        <p:spPr>
          <a:xfrm rot="13804503">
            <a:off x="511094" y="4437365"/>
            <a:ext cx="758615" cy="107577"/>
          </a:xfrm>
          <a:custGeom>
            <a:avLst/>
            <a:gdLst>
              <a:gd name="connsiteX0" fmla="*/ 0 w 2635250"/>
              <a:gd name="connsiteY0" fmla="*/ 604200 h 604200"/>
              <a:gd name="connsiteX1" fmla="*/ 1222375 w 2635250"/>
              <a:gd name="connsiteY1" fmla="*/ 950 h 604200"/>
              <a:gd name="connsiteX2" fmla="*/ 2635250 w 2635250"/>
              <a:gd name="connsiteY2" fmla="*/ 493075 h 60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5250" h="604200">
                <a:moveTo>
                  <a:pt x="0" y="604200"/>
                </a:moveTo>
                <a:cubicBezTo>
                  <a:pt x="391583" y="311835"/>
                  <a:pt x="783167" y="19471"/>
                  <a:pt x="1222375" y="950"/>
                </a:cubicBezTo>
                <a:cubicBezTo>
                  <a:pt x="1661583" y="-17571"/>
                  <a:pt x="2148416" y="237752"/>
                  <a:pt x="2635250" y="493075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6" name="Freeform 25"/>
          <p:cNvSpPr/>
          <p:nvPr/>
        </p:nvSpPr>
        <p:spPr>
          <a:xfrm rot="3221602">
            <a:off x="2841206" y="2685960"/>
            <a:ext cx="758615" cy="107577"/>
          </a:xfrm>
          <a:custGeom>
            <a:avLst/>
            <a:gdLst>
              <a:gd name="connsiteX0" fmla="*/ 0 w 2635250"/>
              <a:gd name="connsiteY0" fmla="*/ 604200 h 604200"/>
              <a:gd name="connsiteX1" fmla="*/ 1222375 w 2635250"/>
              <a:gd name="connsiteY1" fmla="*/ 950 h 604200"/>
              <a:gd name="connsiteX2" fmla="*/ 2635250 w 2635250"/>
              <a:gd name="connsiteY2" fmla="*/ 493075 h 60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5250" h="604200">
                <a:moveTo>
                  <a:pt x="0" y="604200"/>
                </a:moveTo>
                <a:cubicBezTo>
                  <a:pt x="391583" y="311835"/>
                  <a:pt x="783167" y="19471"/>
                  <a:pt x="1222375" y="950"/>
                </a:cubicBezTo>
                <a:cubicBezTo>
                  <a:pt x="1661583" y="-17571"/>
                  <a:pt x="2148416" y="237752"/>
                  <a:pt x="2635250" y="493075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18" y="3113506"/>
            <a:ext cx="4660900" cy="1016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9234" y="3386556"/>
            <a:ext cx="19685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7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If your outcome variable is time-to-event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3632"/>
            <a:ext cx="8229600" cy="452596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Do </a:t>
            </a:r>
            <a:r>
              <a:rPr lang="en-US" dirty="0"/>
              <a:t>a </a:t>
            </a:r>
            <a:r>
              <a:rPr lang="en-US" b="1" dirty="0"/>
              <a:t>survival </a:t>
            </a:r>
            <a:r>
              <a:rPr lang="en-US" b="1" dirty="0" smtClean="0"/>
              <a:t>analysis</a:t>
            </a:r>
          </a:p>
          <a:p>
            <a:pPr lvl="1"/>
            <a:r>
              <a:rPr lang="en-US" dirty="0" smtClean="0"/>
              <a:t>Asks </a:t>
            </a:r>
            <a:r>
              <a:rPr lang="en-US" dirty="0"/>
              <a:t>the question: how many people </a:t>
            </a:r>
            <a:r>
              <a:rPr lang="en-US" dirty="0" smtClean="0"/>
              <a:t>‘survive’ </a:t>
            </a:r>
            <a:r>
              <a:rPr lang="en-US" dirty="0"/>
              <a:t>event-free past a given time point</a:t>
            </a:r>
            <a:r>
              <a:rPr lang="en-US" dirty="0" smtClean="0"/>
              <a:t>? (the event does not have to be death, and can be a positive outcome)</a:t>
            </a:r>
          </a:p>
          <a:p>
            <a:pPr lvl="1"/>
            <a:r>
              <a:rPr lang="en-US" dirty="0" smtClean="0"/>
              <a:t>Only possible by following people over time</a:t>
            </a:r>
          </a:p>
          <a:p>
            <a:pPr lvl="1"/>
            <a:r>
              <a:rPr lang="en-US" i="1" dirty="0" smtClean="0"/>
              <a:t>Null hypothesis</a:t>
            </a:r>
            <a:r>
              <a:rPr lang="en-US" dirty="0" smtClean="0"/>
              <a:t>: rate of survival is the same in the two </a:t>
            </a:r>
            <a:r>
              <a:rPr lang="en-US" dirty="0"/>
              <a:t>groups and that the two groups are not systematically </a:t>
            </a:r>
            <a:r>
              <a:rPr lang="en-US" dirty="0" smtClean="0"/>
              <a:t>different</a:t>
            </a:r>
          </a:p>
          <a:p>
            <a:pPr lvl="1"/>
            <a:r>
              <a:rPr lang="en-US" i="1" dirty="0" smtClean="0"/>
              <a:t>Assumptions</a:t>
            </a:r>
            <a:r>
              <a:rPr lang="en-US" dirty="0" smtClean="0"/>
              <a:t>: e.g. both groups do not differ in their drop out rates.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05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677" y="908776"/>
            <a:ext cx="7830704" cy="58021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Kaplan-Meier survival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1512916" y="443037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K-M curves are compared using the log-rank test, which compares the observed event rate to the expected event rate for each event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821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noFill/>
        </p:spPr>
        <p:txBody>
          <a:bodyPr>
            <a:normAutofit/>
          </a:bodyPr>
          <a:lstStyle/>
          <a:p>
            <a:r>
              <a:rPr lang="en-US" dirty="0" smtClean="0"/>
              <a:t>Cox regression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Multivariate regression for a time-to-event outcome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468489" y="4973377"/>
                <a:ext cx="8420100" cy="861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bg-BG" sz="24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𝐻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𝐻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40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489" y="4973377"/>
                <a:ext cx="8420100" cy="86132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846439" y="5839018"/>
                <a:ext cx="5473700" cy="4932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h𝑎𝑧𝑎𝑟𝑑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𝑟𝑎𝑡𝑖𝑜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𝑋</m:t>
                          </m:r>
                          <m:r>
                            <a:rPr lang="en-US" sz="2400" b="0" i="1" baseline="-2500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0" smtClean="0">
                          <a:latin typeface="Cambria Math" charset="0"/>
                        </a:rPr>
                        <m:t>= 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sSub>
                            <m:sSubPr>
                              <m:ctrlPr>
                                <a:rPr lang="en-US" sz="240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1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6439" y="5839018"/>
                <a:ext cx="5473700" cy="493277"/>
              </a:xfrm>
              <a:prstGeom prst="rect">
                <a:avLst/>
              </a:prstGeom>
              <a:blipFill rotWithShape="0">
                <a:blip r:embed="rId4"/>
                <a:stretch>
                  <a:fillRect t="-93827" b="-119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>
          <a:xfrm>
            <a:off x="2906890" y="2903623"/>
            <a:ext cx="3177822" cy="7386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the underlying</a:t>
            </a:r>
            <a:r>
              <a:rPr lang="en-US" sz="1400" dirty="0" smtClean="0"/>
              <a:t> hazard function, </a:t>
            </a:r>
            <a:r>
              <a:rPr lang="en-US" sz="1400" dirty="0" smtClean="0">
                <a:solidFill>
                  <a:srgbClr val="000000"/>
                </a:solidFill>
              </a:rPr>
              <a:t>describe how the hazard (risk) changes over time at </a:t>
            </a:r>
            <a:r>
              <a:rPr lang="en-US" sz="1400" i="1" dirty="0" smtClean="0">
                <a:solidFill>
                  <a:srgbClr val="000000"/>
                </a:solidFill>
              </a:rPr>
              <a:t>baseline</a:t>
            </a:r>
            <a:r>
              <a:rPr lang="en-US" sz="1400" dirty="0" smtClean="0">
                <a:solidFill>
                  <a:srgbClr val="000000"/>
                </a:solidFill>
              </a:rPr>
              <a:t> levels of covariates</a:t>
            </a:r>
            <a:endParaRPr lang="en-US" sz="1400" dirty="0">
              <a:solidFill>
                <a:srgbClr val="000000"/>
              </a:solidFill>
            </a:endParaRPr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>
            <a:off x="4495801" y="3642286"/>
            <a:ext cx="0" cy="6400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275214" y="2892334"/>
            <a:ext cx="2884311" cy="7386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the effect parameters, describe how the hazard varies in response to explanatory covariates.</a:t>
            </a:r>
          </a:p>
        </p:txBody>
      </p:sp>
      <p:cxnSp>
        <p:nvCxnSpPr>
          <p:cNvPr id="13" name="Straight Arrow Connector 12"/>
          <p:cNvCxnSpPr>
            <a:stCxn id="12" idx="2"/>
          </p:cNvCxnSpPr>
          <p:nvPr/>
        </p:nvCxnSpPr>
        <p:spPr>
          <a:xfrm flipH="1">
            <a:off x="7455600" y="3630998"/>
            <a:ext cx="261770" cy="6241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2" idx="2"/>
          </p:cNvCxnSpPr>
          <p:nvPr/>
        </p:nvCxnSpPr>
        <p:spPr>
          <a:xfrm flipH="1">
            <a:off x="6030735" y="3630998"/>
            <a:ext cx="1686635" cy="6018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2"/>
          </p:cNvCxnSpPr>
          <p:nvPr/>
        </p:nvCxnSpPr>
        <p:spPr>
          <a:xfrm flipH="1">
            <a:off x="6716889" y="3630998"/>
            <a:ext cx="1000481" cy="6241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46755" y="3412460"/>
            <a:ext cx="2569633" cy="7386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Cumulative hazard at a time t is the risk of dying between time 0 and time t,</a:t>
            </a:r>
            <a:endParaRPr lang="en-US" sz="14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rot="16200000" flipH="1">
            <a:off x="2117371" y="3378772"/>
            <a:ext cx="274320" cy="182880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/>
              <p:cNvSpPr/>
              <p:nvPr/>
            </p:nvSpPr>
            <p:spPr>
              <a:xfrm>
                <a:off x="1242489" y="4202573"/>
                <a:ext cx="8420100" cy="4932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a:rPr lang="en-US" sz="2400" b="0" i="1" smtClean="0">
                              <a:latin typeface="Cambria Math" charset="0"/>
                            </a:rPr>
                            <m:t>𝐻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e>
                      </m:func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𝐻</m:t>
                      </m:r>
                      <m:r>
                        <a:rPr lang="en-US" sz="2400" b="0" i="1" baseline="-25000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0</m:t>
                      </m:r>
                      <m:r>
                        <a:rPr lang="en-US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𝑡</m:t>
                      </m:r>
                      <m:r>
                        <a:rPr lang="en-US" sz="24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) </m:t>
                      </m:r>
                      <m:sSup>
                        <m:sSupPr>
                          <m:ctrlPr>
                            <a:rPr lang="is-I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𝑒</m:t>
                          </m:r>
                        </m:e>
                        <m:sup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3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Rectangle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2489" y="4202573"/>
                <a:ext cx="8420100" cy="493277"/>
              </a:xfrm>
              <a:prstGeom prst="rect">
                <a:avLst/>
              </a:prstGeom>
              <a:blipFill rotWithShape="0">
                <a:blip r:embed="rId5"/>
                <a:stretch>
                  <a:fillRect t="-92593" b="-119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8923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12" grpId="0" animBg="1"/>
      <p:bldP spid="21" grpId="0" animBg="1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Previous class: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9991"/>
            <a:ext cx="8229600" cy="5089792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 smtClean="0"/>
              <a:t>A </a:t>
            </a:r>
            <a:r>
              <a:rPr lang="en-US" sz="2800" b="1" dirty="0" smtClean="0"/>
              <a:t>statistical model </a:t>
            </a:r>
            <a:r>
              <a:rPr lang="en-US" sz="2800" dirty="0" smtClean="0"/>
              <a:t>defines a class of possible data-generating probability distributions</a:t>
            </a:r>
          </a:p>
          <a:p>
            <a:endParaRPr lang="en-US" sz="2800" dirty="0" smtClean="0"/>
          </a:p>
          <a:p>
            <a:r>
              <a:rPr lang="en-US" sz="2800" b="1" dirty="0" smtClean="0"/>
              <a:t>Model fitting</a:t>
            </a:r>
            <a:r>
              <a:rPr lang="en-US" sz="2800" dirty="0" smtClean="0"/>
              <a:t> picks the distribution that’s most likely to have generated the data you see</a:t>
            </a:r>
          </a:p>
          <a:p>
            <a:endParaRPr lang="en-US" sz="2800" dirty="0" smtClean="0"/>
          </a:p>
          <a:p>
            <a:r>
              <a:rPr lang="en-US" sz="2800" b="1" dirty="0" smtClean="0"/>
              <a:t>Confidence intervals </a:t>
            </a:r>
            <a:r>
              <a:rPr lang="en-US" sz="2800" dirty="0" smtClean="0"/>
              <a:t>and </a:t>
            </a:r>
            <a:r>
              <a:rPr lang="en-US" sz="2800" b="1" dirty="0" smtClean="0"/>
              <a:t>hypothesis testing</a:t>
            </a:r>
            <a:r>
              <a:rPr lang="en-US" sz="2800" dirty="0" smtClean="0"/>
              <a:t> are ways to quantify variation in our estimate that comes from the randomness of sampling the data</a:t>
            </a:r>
          </a:p>
          <a:p>
            <a:endParaRPr lang="en-US" sz="2800" dirty="0" smtClean="0"/>
          </a:p>
          <a:p>
            <a:r>
              <a:rPr lang="en-US" sz="2800" b="1" dirty="0" smtClean="0"/>
              <a:t>To interpret</a:t>
            </a:r>
            <a:r>
              <a:rPr lang="en-US" sz="2800" dirty="0" smtClean="0"/>
              <a:t> </a:t>
            </a:r>
            <a:r>
              <a:rPr lang="en-US" sz="2800" dirty="0"/>
              <a:t>findings </a:t>
            </a:r>
            <a:r>
              <a:rPr lang="en-US" sz="2800" dirty="0" smtClean="0"/>
              <a:t>ask:</a:t>
            </a:r>
          </a:p>
          <a:p>
            <a:pPr lvl="1"/>
            <a:r>
              <a:rPr lang="en-US" sz="2500" dirty="0" smtClean="0"/>
              <a:t>What is the direction of the effect?</a:t>
            </a:r>
          </a:p>
          <a:p>
            <a:pPr lvl="1"/>
            <a:r>
              <a:rPr lang="en-US" sz="2500" dirty="0" smtClean="0"/>
              <a:t>What is the effect size (is it clinically meaningful)?</a:t>
            </a:r>
          </a:p>
          <a:p>
            <a:pPr lvl="1"/>
            <a:r>
              <a:rPr lang="en-US" sz="2500" dirty="0" smtClean="0"/>
              <a:t>How confident am I in my effect size estimate?</a:t>
            </a:r>
          </a:p>
          <a:p>
            <a:pPr lvl="1"/>
            <a:r>
              <a:rPr lang="en-US" sz="2500" dirty="0" smtClean="0"/>
              <a:t>If you reject “nothing is going on”, that does not mean that your guess at “the thing going on” is relevant or accurate.</a:t>
            </a:r>
          </a:p>
        </p:txBody>
      </p:sp>
    </p:spTree>
    <p:extLst>
      <p:ext uri="{BB962C8B-B14F-4D97-AF65-F5344CB8AC3E}">
        <p14:creationId xmlns:p14="http://schemas.microsoft.com/office/powerpoint/2010/main" val="740272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</a:t>
            </a:r>
            <a:r>
              <a:rPr lang="en-US" dirty="0" smtClean="0"/>
              <a:t>roportional hazards assumption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82588"/>
            <a:ext cx="8229600" cy="3765175"/>
          </a:xfrm>
        </p:spPr>
        <p:txBody>
          <a:bodyPr/>
          <a:lstStyle/>
          <a:p>
            <a:r>
              <a:rPr lang="en-US" dirty="0" smtClean="0"/>
              <a:t>Hazard rate can </a:t>
            </a:r>
            <a:r>
              <a:rPr lang="en-US" b="1" dirty="0" smtClean="0"/>
              <a:t>change over time</a:t>
            </a:r>
            <a:r>
              <a:rPr lang="en-US" dirty="0" smtClean="0"/>
              <a:t>, and is therefore potentially complicated to model</a:t>
            </a:r>
          </a:p>
          <a:p>
            <a:endParaRPr lang="en-US" dirty="0" smtClean="0"/>
          </a:p>
          <a:p>
            <a:r>
              <a:rPr lang="en-US" dirty="0" smtClean="0"/>
              <a:t>Cox regression models the </a:t>
            </a:r>
            <a:r>
              <a:rPr lang="en-US" b="1" i="1" dirty="0" smtClean="0"/>
              <a:t>difference</a:t>
            </a:r>
            <a:r>
              <a:rPr lang="en-US" dirty="0" smtClean="0"/>
              <a:t> in hazard rate between groups, and assumes that this difference</a:t>
            </a:r>
            <a:r>
              <a:rPr lang="en-US" b="1" dirty="0" smtClean="0"/>
              <a:t> </a:t>
            </a:r>
            <a:r>
              <a:rPr lang="en-US" dirty="0" smtClean="0"/>
              <a:t>is </a:t>
            </a:r>
            <a:r>
              <a:rPr lang="en-US" b="1" dirty="0" smtClean="0"/>
              <a:t>constant</a:t>
            </a:r>
            <a:r>
              <a:rPr lang="en-US" dirty="0" smtClean="0"/>
              <a:t> over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Androgen deprivation </a:t>
            </a:r>
            <a:r>
              <a:rPr lang="en-US"/>
              <a:t>&amp; </a:t>
            </a:r>
            <a:r>
              <a:rPr lang="en-US" smtClean="0"/>
              <a:t>Dementia risk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30" t="1619" r="2666" b="3674"/>
          <a:stretch/>
        </p:blipFill>
        <p:spPr>
          <a:xfrm>
            <a:off x="293914" y="881743"/>
            <a:ext cx="8121581" cy="597625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54836" y="3244334"/>
            <a:ext cx="3702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r-HR" dirty="0" smtClean="0"/>
              <a:t>Hazard </a:t>
            </a:r>
            <a:r>
              <a:rPr lang="hr-HR" dirty="0" err="1" smtClean="0"/>
              <a:t>ratio</a:t>
            </a:r>
            <a:r>
              <a:rPr lang="hr-HR" dirty="0" smtClean="0"/>
              <a:t> = </a:t>
            </a:r>
            <a:r>
              <a:rPr lang="hr-HR" dirty="0"/>
              <a:t>2.17; 95% CI, 1.58-2.99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754836" y="3677334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Absolute risk:</a:t>
            </a:r>
          </a:p>
          <a:p>
            <a:r>
              <a:rPr lang="en-US" dirty="0" smtClean="0"/>
              <a:t>7.9</a:t>
            </a:r>
            <a:r>
              <a:rPr lang="en-US" dirty="0"/>
              <a:t>% among those who received </a:t>
            </a:r>
            <a:r>
              <a:rPr lang="en-US" dirty="0" smtClean="0"/>
              <a:t>ADT</a:t>
            </a:r>
          </a:p>
          <a:p>
            <a:r>
              <a:rPr lang="en-US" dirty="0" smtClean="0"/>
              <a:t>3.5</a:t>
            </a:r>
            <a:r>
              <a:rPr lang="en-US" dirty="0"/>
              <a:t>% in those who did not receive ADT</a:t>
            </a:r>
          </a:p>
        </p:txBody>
      </p:sp>
    </p:spTree>
    <p:extLst>
      <p:ext uri="{BB962C8B-B14F-4D97-AF65-F5344CB8AC3E}">
        <p14:creationId xmlns:p14="http://schemas.microsoft.com/office/powerpoint/2010/main" val="958345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Choosing the right statistical analyses</a:t>
            </a:r>
            <a:endParaRPr lang="en-US" sz="40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361759"/>
              </p:ext>
            </p:extLst>
          </p:nvPr>
        </p:nvGraphicFramePr>
        <p:xfrm>
          <a:off x="1037220" y="2026657"/>
          <a:ext cx="7069559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7959"/>
                <a:gridCol w="2613891"/>
                <a:gridCol w="2567709"/>
              </a:tblGrid>
              <a:tr h="0">
                <a:tc rowSpan="2"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Outcome</a:t>
                      </a:r>
                    </a:p>
                    <a:p>
                      <a:endParaRPr lang="en-US" sz="20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Kind of analysis</a:t>
                      </a:r>
                      <a:endParaRPr lang="en-US" sz="2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29028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Unadjusted</a:t>
                      </a:r>
                      <a:endParaRPr 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Adjusted</a:t>
                      </a:r>
                      <a:endParaRPr lang="en-US" sz="2000" b="1" dirty="0"/>
                    </a:p>
                  </a:txBody>
                  <a:tcPr anchor="ctr"/>
                </a:tc>
              </a:tr>
              <a:tr h="261551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Continuous</a:t>
                      </a:r>
                      <a:endParaRPr 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sz="2000" dirty="0" smtClean="0"/>
                        <a:t>t-test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sz="2000" dirty="0" smtClean="0"/>
                        <a:t>ANOVA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sz="2000" dirty="0" smtClean="0"/>
                        <a:t>Linear regression</a:t>
                      </a:r>
                      <a:endParaRPr lang="en-US" sz="2000" dirty="0"/>
                    </a:p>
                  </a:txBody>
                  <a:tcPr/>
                </a:tc>
              </a:tr>
              <a:tr h="428729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Categorical</a:t>
                      </a:r>
                      <a:endParaRPr 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sz="2000" baseline="0" dirty="0" smtClean="0"/>
                        <a:t>chi-squared test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sz="2000" baseline="0" dirty="0" smtClean="0"/>
                        <a:t>Fisher exact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sz="2000" baseline="0" dirty="0" smtClean="0"/>
                        <a:t>logistic regression</a:t>
                      </a:r>
                      <a:endParaRPr lang="en-US" sz="20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Time-to-event</a:t>
                      </a:r>
                      <a:endParaRPr 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sz="2000" dirty="0" smtClean="0"/>
                        <a:t>Log-rank</a:t>
                      </a:r>
                      <a:r>
                        <a:rPr lang="en-US" sz="2000" baseline="0" dirty="0" smtClean="0"/>
                        <a:t> test/ </a:t>
                      </a:r>
                      <a:r>
                        <a:rPr lang="en-US" sz="2000" dirty="0" smtClean="0"/>
                        <a:t>Kaplan-Meier curve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sz="2000" dirty="0" smtClean="0"/>
                        <a:t>Cox proportional hazards regression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237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 smtClean="0"/>
              <a:t>Models for Correlated Observations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noFill/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Observations are often correlated with each other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623453" y="1392627"/>
            <a:ext cx="7747463" cy="488676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2800" dirty="0"/>
          </a:p>
          <a:p>
            <a:r>
              <a:rPr lang="en-US" sz="2800" dirty="0" smtClean="0"/>
              <a:t>Examples: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The pattern of 30-day readmissions may be different for different hospitals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A patient’s response to a drug is correlated with their twin’s response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The result of a lab test given to a patient in November is correlated with the result from October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The result of a repeated lab test on the same patient are correlated</a:t>
            </a:r>
          </a:p>
          <a:p>
            <a:pPr marL="457200" indent="-457200" algn="ctr">
              <a:buFontTx/>
              <a:buChar char="-"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599461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noFill/>
        </p:spPr>
        <p:txBody>
          <a:bodyPr>
            <a:noAutofit/>
          </a:bodyPr>
          <a:lstStyle/>
          <a:p>
            <a:r>
              <a:rPr lang="en-US" sz="4000" dirty="0" smtClean="0"/>
              <a:t>Hierarchical models for groups</a:t>
            </a:r>
            <a:endParaRPr lang="en-US" sz="4000" dirty="0"/>
          </a:p>
        </p:txBody>
      </p:sp>
      <p:graphicFrame>
        <p:nvGraphicFramePr>
          <p:cNvPr id="5" name="Shape 115"/>
          <p:cNvGraphicFramePr/>
          <p:nvPr>
            <p:extLst>
              <p:ext uri="{D42A27DB-BD31-4B8C-83A1-F6EECF244321}">
                <p14:modId xmlns:p14="http://schemas.microsoft.com/office/powerpoint/2010/main" val="546847635"/>
              </p:ext>
            </p:extLst>
          </p:nvPr>
        </p:nvGraphicFramePr>
        <p:xfrm>
          <a:off x="933654" y="1432313"/>
          <a:ext cx="5142293" cy="35661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63587"/>
                <a:gridCol w="1212710"/>
                <a:gridCol w="1464389"/>
                <a:gridCol w="1401607"/>
              </a:tblGrid>
              <a:tr h="33728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i="1" dirty="0" smtClean="0"/>
                        <a:t>Patient (</a:t>
                      </a:r>
                      <a:r>
                        <a:rPr lang="en-US" b="1" i="1" dirty="0" err="1" smtClean="0"/>
                        <a:t>i</a:t>
                      </a:r>
                      <a:r>
                        <a:rPr lang="en-US" b="1" i="1" dirty="0" smtClean="0"/>
                        <a:t>)</a:t>
                      </a:r>
                      <a:endParaRPr lang="en-US" b="1" i="1" dirty="0"/>
                    </a:p>
                  </a:txBody>
                  <a:tcPr marL="45720" marR="4572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i="1" dirty="0" smtClean="0"/>
                        <a:t>Lab test</a:t>
                      </a:r>
                      <a:r>
                        <a:rPr lang="en-US" b="1" i="1" baseline="0" dirty="0" smtClean="0"/>
                        <a:t> (y)</a:t>
                      </a:r>
                      <a:endParaRPr lang="en-US" b="1" i="1" dirty="0"/>
                    </a:p>
                  </a:txBody>
                  <a:tcPr marL="45720" marR="45720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i="1" dirty="0" smtClean="0"/>
                        <a:t>Drug dose (x)</a:t>
                      </a:r>
                      <a:endParaRPr lang="en-US" b="1" i="1" dirty="0"/>
                    </a:p>
                  </a:txBody>
                  <a:tcPr marL="45720" marR="4572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i="1" dirty="0" smtClean="0"/>
                        <a:t>Testing</a:t>
                      </a:r>
                      <a:r>
                        <a:rPr lang="en-US" b="1" i="1" baseline="0" dirty="0" smtClean="0"/>
                        <a:t> De</a:t>
                      </a:r>
                      <a:r>
                        <a:rPr lang="en-US" b="1" i="1" dirty="0" smtClean="0"/>
                        <a:t>vice (j)</a:t>
                      </a:r>
                      <a:endParaRPr lang="en-US" b="1" i="1" dirty="0"/>
                    </a:p>
                  </a:txBody>
                  <a:tcPr marL="45720" marR="4572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7.2</a:t>
                      </a:r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57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7.4</a:t>
                      </a:r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7.3</a:t>
                      </a:r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6.2</a:t>
                      </a:r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5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4.2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6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88</a:t>
                      </a:r>
                      <a:endParaRPr lang="en-US" dirty="0"/>
                    </a:p>
                  </a:txBody>
                  <a:tcPr marL="45720" marR="4572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6.8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L="45720" marR="4572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92</a:t>
                      </a:r>
                      <a:endParaRPr lang="en-US" dirty="0"/>
                    </a:p>
                  </a:txBody>
                  <a:tcPr marL="45720" marR="4572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5.4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marL="45720" marR="4572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mr-IN" dirty="0" smtClean="0">
                          <a:solidFill>
                            <a:schemeClr val="dk1"/>
                          </a:solidFill>
                        </a:rPr>
                        <a:t>…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mr-IN" dirty="0" smtClean="0"/>
                        <a:t>…</a:t>
                      </a:r>
                      <a:endParaRPr lang="en-US" dirty="0"/>
                    </a:p>
                  </a:txBody>
                  <a:tcPr marL="45720" marR="4572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mr-IN" dirty="0" smtClean="0">
                          <a:solidFill>
                            <a:schemeClr val="dk1"/>
                          </a:solidFill>
                        </a:rPr>
                        <a:t>…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mr-IN" dirty="0" smtClean="0">
                          <a:solidFill>
                            <a:schemeClr val="dk1"/>
                          </a:solidFill>
                        </a:rPr>
                        <a:t>…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316579" y="2015064"/>
            <a:ext cx="2601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Also called: 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random/mixed effects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smtClean="0"/>
              <a:t> multi-level models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 nested models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22495" y="5473182"/>
            <a:ext cx="28755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Allows for separate intercepts for each device to model biases!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40" y="5392240"/>
            <a:ext cx="50927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7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noFill/>
        </p:spPr>
        <p:txBody>
          <a:bodyPr>
            <a:normAutofit fontScale="90000"/>
          </a:bodyPr>
          <a:lstStyle/>
          <a:p>
            <a:r>
              <a:rPr lang="en-US" dirty="0" smtClean="0"/>
              <a:t>Autoregressive models for correlations over time</a:t>
            </a:r>
            <a:endParaRPr lang="en-US" dirty="0"/>
          </a:p>
        </p:txBody>
      </p:sp>
      <p:graphicFrame>
        <p:nvGraphicFramePr>
          <p:cNvPr id="5" name="Shape 115"/>
          <p:cNvGraphicFramePr/>
          <p:nvPr>
            <p:extLst>
              <p:ext uri="{D42A27DB-BD31-4B8C-83A1-F6EECF244321}">
                <p14:modId xmlns:p14="http://schemas.microsoft.com/office/powerpoint/2010/main" val="1645588628"/>
              </p:ext>
            </p:extLst>
          </p:nvPr>
        </p:nvGraphicFramePr>
        <p:xfrm>
          <a:off x="2233064" y="1817324"/>
          <a:ext cx="5142293" cy="35661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63587"/>
                <a:gridCol w="1212710"/>
                <a:gridCol w="1464389"/>
                <a:gridCol w="1401607"/>
              </a:tblGrid>
              <a:tr h="33728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i="1" dirty="0" smtClean="0"/>
                        <a:t>Patient (</a:t>
                      </a:r>
                      <a:r>
                        <a:rPr lang="en-US" b="1" i="1" dirty="0" err="1" smtClean="0"/>
                        <a:t>i</a:t>
                      </a:r>
                      <a:r>
                        <a:rPr lang="en-US" b="1" i="1" dirty="0" smtClean="0"/>
                        <a:t>)</a:t>
                      </a:r>
                      <a:endParaRPr lang="en-US" b="1" i="1" dirty="0"/>
                    </a:p>
                  </a:txBody>
                  <a:tcPr marL="45720" marR="4572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i="1" dirty="0" smtClean="0"/>
                        <a:t>Lab test</a:t>
                      </a:r>
                      <a:r>
                        <a:rPr lang="en-US" b="1" i="1" baseline="0" dirty="0" smtClean="0"/>
                        <a:t> at time t (y)</a:t>
                      </a:r>
                      <a:endParaRPr lang="en-US" b="1" i="1" dirty="0"/>
                    </a:p>
                  </a:txBody>
                  <a:tcPr marL="45720" marR="45720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i="1" dirty="0" smtClean="0"/>
                        <a:t>Drug dose at time t (x)</a:t>
                      </a:r>
                      <a:endParaRPr lang="en-US" b="1" i="1" dirty="0"/>
                    </a:p>
                  </a:txBody>
                  <a:tcPr marL="45720" marR="4572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b="1" i="1" dirty="0" smtClean="0"/>
                        <a:t>Time</a:t>
                      </a:r>
                      <a:r>
                        <a:rPr lang="en-US" b="1" i="1" baseline="0" dirty="0" smtClean="0"/>
                        <a:t> (t)</a:t>
                      </a:r>
                      <a:endParaRPr lang="en-US" b="1" i="1" dirty="0"/>
                    </a:p>
                  </a:txBody>
                  <a:tcPr marL="45720" marR="4572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7.2</a:t>
                      </a:r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57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7.4</a:t>
                      </a:r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7.3</a:t>
                      </a:r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6.2</a:t>
                      </a:r>
                      <a:endParaRPr lang="en-US" dirty="0"/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 marL="45720" marR="45720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4.2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88</a:t>
                      </a:r>
                      <a:endParaRPr lang="en-US" dirty="0"/>
                    </a:p>
                  </a:txBody>
                  <a:tcPr marL="45720" marR="4572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6.8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marL="45720" marR="4572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92</a:t>
                      </a:r>
                      <a:endParaRPr lang="en-US" dirty="0"/>
                    </a:p>
                  </a:txBody>
                  <a:tcPr marL="45720" marR="4572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dirty="0" smtClean="0">
                          <a:solidFill>
                            <a:schemeClr val="dk1"/>
                          </a:solidFill>
                        </a:rPr>
                        <a:t>5.4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marL="45720" marR="4572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7288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mr-IN" dirty="0" smtClean="0">
                          <a:solidFill>
                            <a:schemeClr val="dk1"/>
                          </a:solidFill>
                        </a:rPr>
                        <a:t>…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mr-IN" dirty="0" smtClean="0"/>
                        <a:t>…</a:t>
                      </a:r>
                      <a:endParaRPr lang="en-US" dirty="0"/>
                    </a:p>
                  </a:txBody>
                  <a:tcPr marL="45720" marR="45720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mr-IN" dirty="0" smtClean="0">
                          <a:solidFill>
                            <a:schemeClr val="dk1"/>
                          </a:solidFill>
                        </a:rPr>
                        <a:t>…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mr-IN" dirty="0" smtClean="0">
                          <a:solidFill>
                            <a:schemeClr val="dk1"/>
                          </a:solidFill>
                        </a:rPr>
                        <a:t>…</a:t>
                      </a:r>
                      <a:endParaRPr lang="en-US" dirty="0">
                        <a:solidFill>
                          <a:schemeClr val="dk1"/>
                        </a:solidFill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284" y="5754771"/>
            <a:ext cx="63500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74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noFill/>
        </p:spPr>
        <p:txBody>
          <a:bodyPr>
            <a:normAutofit/>
          </a:bodyPr>
          <a:lstStyle/>
          <a:p>
            <a:r>
              <a:rPr lang="en-US" dirty="0" smtClean="0"/>
              <a:t>You can put it all together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6332" y="4447221"/>
            <a:ext cx="53480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A generalized linear, autoregressive, hierarchical model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279" y="2074218"/>
            <a:ext cx="6934200" cy="1562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4370" y="4182630"/>
            <a:ext cx="3524175" cy="209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6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noFill/>
        </p:spPr>
        <p:txBody>
          <a:bodyPr>
            <a:normAutofit/>
          </a:bodyPr>
          <a:lstStyle/>
          <a:p>
            <a:r>
              <a:rPr lang="en-US" dirty="0" smtClean="0"/>
              <a:t>Packages to fit all of this crazy stuff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16" y="1143000"/>
            <a:ext cx="8102600" cy="1803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2197100"/>
            <a:ext cx="5842000" cy="2463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10" y="3858126"/>
            <a:ext cx="6709913" cy="14859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384" y="3463758"/>
            <a:ext cx="6527800" cy="32131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2019300"/>
            <a:ext cx="7861300" cy="28067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50435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4000" dirty="0" smtClean="0"/>
              <a:t>Multiple Hypothesis Testing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16470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I </a:t>
            </a:r>
            <a:r>
              <a:rPr lang="en-US" b="1" dirty="0" smtClean="0"/>
              <a:t>choose an appropriate model </a:t>
            </a:r>
            <a:r>
              <a:rPr lang="en-US" dirty="0" smtClean="0"/>
              <a:t>for my data and question?</a:t>
            </a:r>
          </a:p>
          <a:p>
            <a:endParaRPr lang="en-US" dirty="0" smtClean="0"/>
          </a:p>
          <a:p>
            <a:r>
              <a:rPr lang="en-US" dirty="0" smtClean="0"/>
              <a:t>How do I deal with </a:t>
            </a:r>
            <a:r>
              <a:rPr lang="en-US" b="1" dirty="0" smtClean="0"/>
              <a:t>correlated measurements</a:t>
            </a:r>
            <a:r>
              <a:rPr lang="en-US" dirty="0" smtClean="0"/>
              <a:t>?</a:t>
            </a:r>
          </a:p>
          <a:p>
            <a:endParaRPr lang="en-US" dirty="0" smtClean="0"/>
          </a:p>
          <a:p>
            <a:r>
              <a:rPr lang="en-US" dirty="0"/>
              <a:t>How </a:t>
            </a:r>
            <a:r>
              <a:rPr lang="en-US" dirty="0" smtClean="0"/>
              <a:t>do I identify </a:t>
            </a:r>
            <a:r>
              <a:rPr lang="en-US" b="1" dirty="0"/>
              <a:t>multiple hypothesis scenarios</a:t>
            </a:r>
            <a:r>
              <a:rPr lang="en-US" dirty="0"/>
              <a:t> and accordingly </a:t>
            </a:r>
            <a:r>
              <a:rPr lang="en-US" b="1" dirty="0"/>
              <a:t>adjust </a:t>
            </a:r>
            <a:r>
              <a:rPr lang="en-US" b="1" dirty="0" smtClean="0"/>
              <a:t>p-values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6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-5520" b="79056"/>
          <a:stretch/>
        </p:blipFill>
        <p:spPr>
          <a:xfrm>
            <a:off x="598717" y="-126999"/>
            <a:ext cx="7774262" cy="570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4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1352" b="52184"/>
          <a:stretch/>
        </p:blipFill>
        <p:spPr>
          <a:xfrm>
            <a:off x="598717" y="460376"/>
            <a:ext cx="7774262" cy="570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46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8072" b="25464"/>
          <a:stretch/>
        </p:blipFill>
        <p:spPr>
          <a:xfrm>
            <a:off x="598717" y="460376"/>
            <a:ext cx="7774262" cy="570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92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75013" b="-1477"/>
          <a:stretch/>
        </p:blipFill>
        <p:spPr>
          <a:xfrm>
            <a:off x="598717" y="650876"/>
            <a:ext cx="7774262" cy="570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1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69818"/>
          </a:xfrm>
          <a:noFill/>
        </p:spPr>
        <p:txBody>
          <a:bodyPr>
            <a:normAutofit/>
          </a:bodyPr>
          <a:lstStyle/>
          <a:p>
            <a:r>
              <a:rPr lang="en-US" sz="4000" dirty="0" smtClean="0"/>
              <a:t>Multiple testing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More statistical tests = higher chance of a false positive finding</a:t>
                </a:r>
              </a:p>
              <a:p>
                <a:r>
                  <a:rPr lang="en-US" dirty="0" smtClean="0"/>
                  <a:t>If the chance of a false positive finding for one test is 5%, the chance of a false positive when doing 20 such tests (assuming each test is independent) is 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1−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1−0.05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20</m:t>
                          </m:r>
                        </m:sup>
                      </m:sSup>
                      <m:r>
                        <a:rPr lang="en-US" b="0" i="0" smtClean="0">
                          <a:latin typeface="Cambria Math" charset="0"/>
                        </a:rPr>
                        <m:t>=0.64 !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63" t="-1078" r="-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2996993" y="5976018"/>
            <a:ext cx="371528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“Fishing expeditions”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04105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What are some reasons multiple testing might be reasonably done in a study?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Take 2 minutes to discuss with the person beside you, and list 3 possible reasons.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Multiple outcomes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Multiple predictors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Multiple time points at which outcome observed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046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Correcting for multiple testing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4713"/>
            <a:ext cx="8229600" cy="45259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Bonferroni correction </a:t>
            </a:r>
          </a:p>
          <a:p>
            <a:pPr lvl="1"/>
            <a:r>
              <a:rPr lang="en-US" dirty="0" smtClean="0"/>
              <a:t>lowers threshold for statistical significance based on the number of tests you are doing e.g. 2 tests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0.05/2 </a:t>
            </a:r>
            <a:r>
              <a:rPr lang="en-US" dirty="0" smtClean="0">
                <a:sym typeface="Wingdings"/>
              </a:rPr>
              <a:t> 0.025 p-value cutoff</a:t>
            </a:r>
            <a:endParaRPr lang="en-US" dirty="0"/>
          </a:p>
          <a:p>
            <a:pPr lvl="1"/>
            <a:r>
              <a:rPr lang="en-US" dirty="0" smtClean="0"/>
              <a:t>assumes that all tests are independent, which is not likely the case </a:t>
            </a:r>
            <a:r>
              <a:rPr lang="mr-IN" dirty="0" smtClean="0"/>
              <a:t>–</a:t>
            </a:r>
            <a:r>
              <a:rPr lang="en-US" dirty="0" smtClean="0"/>
              <a:t> highly conservative</a:t>
            </a:r>
          </a:p>
          <a:p>
            <a:endParaRPr lang="en-US" dirty="0" smtClean="0"/>
          </a:p>
          <a:p>
            <a:r>
              <a:rPr lang="en-US" dirty="0" err="1" smtClean="0"/>
              <a:t>Benjamini</a:t>
            </a:r>
            <a:r>
              <a:rPr lang="en-US" dirty="0" smtClean="0"/>
              <a:t> Hochberg procedure</a:t>
            </a:r>
          </a:p>
          <a:p>
            <a:pPr lvl="1"/>
            <a:r>
              <a:rPr lang="en-US" dirty="0" smtClean="0"/>
              <a:t>Uses a set false discovery rate (⍺) to find a significance threshold for p-values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Tukey’s Honest Significant Difference (HSD) test</a:t>
            </a:r>
          </a:p>
          <a:p>
            <a:pPr lvl="1"/>
            <a:r>
              <a:rPr lang="en-US" dirty="0" smtClean="0"/>
              <a:t>Determines if a difference in means is significant while controlling for false discovery rate</a:t>
            </a:r>
          </a:p>
        </p:txBody>
      </p:sp>
    </p:spTree>
    <p:extLst>
      <p:ext uri="{BB962C8B-B14F-4D97-AF65-F5344CB8AC3E}">
        <p14:creationId xmlns:p14="http://schemas.microsoft.com/office/powerpoint/2010/main" val="101797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90600"/>
          </a:xfrm>
          <a:noFill/>
        </p:spPr>
        <p:txBody>
          <a:bodyPr/>
          <a:lstStyle/>
          <a:p>
            <a:r>
              <a:rPr lang="en-US" b="0" smtClean="0"/>
              <a:t>Multiple testing in practice - MWAS</a:t>
            </a:r>
            <a:endParaRPr lang="en-US" b="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1837"/>
            <a:ext cx="9144000" cy="5846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8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Observational research in literature (done one at a time)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/>
          <a:lstStyle/>
          <a:p>
            <a:fld id="{444583ED-F364-40B3-B25B-483B5033DFA3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85" y="1676400"/>
            <a:ext cx="7315215" cy="4572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3581400" y="2514599"/>
            <a:ext cx="5022718" cy="1106055"/>
          </a:xfrm>
          <a:prstGeom prst="roundRect">
            <a:avLst>
              <a:gd name="adj" fmla="val 10861"/>
            </a:avLst>
          </a:prstGeom>
          <a:ln w="28575">
            <a:solidFill>
              <a:srgbClr val="FF0000"/>
            </a:solidFill>
          </a:ln>
          <a:effectLst>
            <a:outerShdw blurRad="114300" dist="177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defTabSz="914259"/>
            <a:r>
              <a:rPr lang="en-US" sz="2000" dirty="0" smtClean="0">
                <a:solidFill>
                  <a:prstClr val="black"/>
                </a:solidFill>
              </a:rPr>
              <a:t>85% of exposure-outcome pairs have p &lt; 0.05</a:t>
            </a:r>
          </a:p>
          <a:p>
            <a:pPr marL="342900" indent="-342900" defTabSz="914259">
              <a:buFont typeface="Arial" charset="0"/>
              <a:buChar char="•"/>
            </a:pPr>
            <a:r>
              <a:rPr lang="en-US" sz="2000" dirty="0" smtClean="0">
                <a:solidFill>
                  <a:prstClr val="black"/>
                </a:solidFill>
              </a:rPr>
              <a:t>Lack of calibration</a:t>
            </a:r>
          </a:p>
          <a:p>
            <a:pPr marL="342900" indent="-342900" defTabSz="914259">
              <a:buFont typeface="Arial" charset="0"/>
              <a:buChar char="•"/>
            </a:pPr>
            <a:r>
              <a:rPr lang="en-US" sz="2000" dirty="0" smtClean="0">
                <a:solidFill>
                  <a:prstClr val="black"/>
                </a:solidFill>
              </a:rPr>
              <a:t>p-value hacking</a:t>
            </a:r>
            <a:endParaRPr lang="en-US" sz="2000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505700" y="5573524"/>
            <a:ext cx="16383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259"/>
            <a:r>
              <a:rPr lang="en-US" sz="1600" dirty="0" smtClean="0">
                <a:solidFill>
                  <a:prstClr val="white">
                    <a:lumMod val="50000"/>
                  </a:prstClr>
                </a:solidFill>
              </a:rPr>
              <a:t>29,982 estimates</a:t>
            </a:r>
          </a:p>
          <a:p>
            <a:pPr defTabSz="914259"/>
            <a:r>
              <a:rPr lang="en-US" sz="1600" dirty="0" smtClean="0">
                <a:solidFill>
                  <a:prstClr val="white">
                    <a:lumMod val="50000"/>
                  </a:prstClr>
                </a:solidFill>
              </a:rPr>
              <a:t>11,758 papers</a:t>
            </a:r>
            <a:endParaRPr lang="en-US" sz="160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946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Remember: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5963"/>
          </a:xfrm>
        </p:spPr>
        <p:txBody>
          <a:bodyPr/>
          <a:lstStyle/>
          <a:p>
            <a:r>
              <a:rPr lang="en-US" dirty="0" smtClean="0"/>
              <a:t>There are models for different kinds of data </a:t>
            </a:r>
          </a:p>
          <a:p>
            <a:endParaRPr lang="en-US" dirty="0" smtClean="0"/>
          </a:p>
          <a:p>
            <a:r>
              <a:rPr lang="en-US" dirty="0" smtClean="0"/>
              <a:t>Use hierarchical or autoregressive models for correlated outcomes</a:t>
            </a:r>
          </a:p>
          <a:p>
            <a:endParaRPr lang="en-US" dirty="0" smtClean="0"/>
          </a:p>
          <a:p>
            <a:r>
              <a:rPr lang="en-US" dirty="0" smtClean="0"/>
              <a:t>Recognize multiple </a:t>
            </a:r>
            <a:r>
              <a:rPr lang="en-US" dirty="0"/>
              <a:t>hypothesis scenarios and accordingly adjust p-values</a:t>
            </a:r>
          </a:p>
        </p:txBody>
      </p:sp>
    </p:spTree>
    <p:extLst>
      <p:ext uri="{BB962C8B-B14F-4D97-AF65-F5344CB8AC3E}">
        <p14:creationId xmlns:p14="http://schemas.microsoft.com/office/powerpoint/2010/main" val="163744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 smtClean="0"/>
              <a:t>Choosing a Statistical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63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If your outcome variable is continuous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Use a statistical test that </a:t>
            </a:r>
            <a:r>
              <a:rPr lang="en-US" b="1" dirty="0" smtClean="0"/>
              <a:t>compares means</a:t>
            </a:r>
          </a:p>
          <a:p>
            <a:pPr lvl="1"/>
            <a:r>
              <a:rPr lang="en-US" dirty="0" smtClean="0"/>
              <a:t>2 groups: t-test</a:t>
            </a:r>
          </a:p>
          <a:p>
            <a:pPr lvl="1"/>
            <a:r>
              <a:rPr lang="en-US" dirty="0"/>
              <a:t>≥ 2 </a:t>
            </a:r>
            <a:r>
              <a:rPr lang="en-US" dirty="0" smtClean="0"/>
              <a:t>groups: analysis of variance (ANOVA)</a:t>
            </a:r>
          </a:p>
          <a:p>
            <a:pPr lvl="1"/>
            <a:r>
              <a:rPr lang="en-US" i="1" dirty="0" smtClean="0"/>
              <a:t>Null hypothesis</a:t>
            </a:r>
            <a:r>
              <a:rPr lang="en-US" dirty="0" smtClean="0"/>
              <a:t>: the difference in means is 0</a:t>
            </a:r>
          </a:p>
          <a:p>
            <a:pPr lvl="1"/>
            <a:r>
              <a:rPr lang="en-US" i="1" dirty="0" smtClean="0"/>
              <a:t>Assumptions</a:t>
            </a:r>
            <a:r>
              <a:rPr lang="en-US" dirty="0" smtClean="0"/>
              <a:t>: Gaussian noise (matters when sample size is small); variance is homogeneous among groups compared</a:t>
            </a:r>
          </a:p>
          <a:p>
            <a:r>
              <a:rPr lang="en-US" dirty="0"/>
              <a:t>t</a:t>
            </a:r>
            <a:r>
              <a:rPr lang="en-US" dirty="0" smtClean="0"/>
              <a:t>-test, and ANOVA are </a:t>
            </a:r>
            <a:r>
              <a:rPr lang="en-US" dirty="0" smtClean="0"/>
              <a:t>special cases of linear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67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linear model with more than one predictor</a:t>
            </a:r>
          </a:p>
          <a:p>
            <a:pPr lvl="1"/>
            <a:r>
              <a:rPr lang="en-US" dirty="0" smtClean="0"/>
              <a:t>Allows </a:t>
            </a:r>
            <a:r>
              <a:rPr lang="en-US" b="1" dirty="0" smtClean="0"/>
              <a:t>adjustment</a:t>
            </a:r>
            <a:r>
              <a:rPr lang="en-US" dirty="0" smtClean="0"/>
              <a:t> for possible confounders</a:t>
            </a:r>
          </a:p>
          <a:p>
            <a:endParaRPr lang="en-US" dirty="0" smtClean="0"/>
          </a:p>
          <a:p>
            <a:r>
              <a:rPr lang="en-US" dirty="0" smtClean="0"/>
              <a:t>Interpret each coefficient as the change in the outcome per unit increase in that variable, with all other variables held constant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419" y="2998513"/>
            <a:ext cx="3217834" cy="33787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21763" y="6500807"/>
            <a:ext cx="29650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An Introduction to Statistical Learning - 2013</a:t>
            </a:r>
            <a:endParaRPr lang="en-US" sz="120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5376123" y="4435449"/>
            <a:ext cx="1543050" cy="2032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412" y="1861685"/>
            <a:ext cx="40005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26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332988"/>
            <a:ext cx="8229600" cy="608051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3600" dirty="0" smtClean="0">
                <a:solidFill>
                  <a:schemeClr val="bg1"/>
                </a:solidFill>
              </a:rPr>
              <a:t>In an experimental study, does it make sense to assume that one variable could change without changing the others?</a:t>
            </a:r>
          </a:p>
          <a:p>
            <a:pPr marL="457200" lvl="1" indent="0">
              <a:buNone/>
            </a:pPr>
            <a:endParaRPr lang="en-US" sz="36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3600" dirty="0" smtClean="0">
                <a:solidFill>
                  <a:schemeClr val="bg1"/>
                </a:solidFill>
              </a:rPr>
              <a:t>What about in an observational study?</a:t>
            </a:r>
          </a:p>
          <a:p>
            <a:pPr marL="457200" lvl="1" indent="0">
              <a:buNone/>
            </a:pPr>
            <a:endParaRPr lang="en-US" sz="36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3600" dirty="0" smtClean="0">
                <a:solidFill>
                  <a:schemeClr val="bg1"/>
                </a:solidFill>
              </a:rPr>
              <a:t>How does that change your interpretation of the model coefficients in each case?</a:t>
            </a:r>
          </a:p>
        </p:txBody>
      </p:sp>
    </p:spTree>
    <p:extLst>
      <p:ext uri="{BB962C8B-B14F-4D97-AF65-F5344CB8AC3E}">
        <p14:creationId xmlns:p14="http://schemas.microsoft.com/office/powerpoint/2010/main" val="950475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67710" y="2718836"/>
            <a:ext cx="8229600" cy="159040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3600" dirty="0" smtClean="0">
                <a:solidFill>
                  <a:schemeClr val="bg1"/>
                </a:solidFill>
              </a:rPr>
              <a:t>Linear regression hands-on</a:t>
            </a:r>
          </a:p>
        </p:txBody>
      </p:sp>
    </p:spTree>
    <p:extLst>
      <p:ext uri="{BB962C8B-B14F-4D97-AF65-F5344CB8AC3E}">
        <p14:creationId xmlns:p14="http://schemas.microsoft.com/office/powerpoint/2010/main" val="60594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noFill/>
        </p:spPr>
        <p:txBody>
          <a:bodyPr>
            <a:normAutofit/>
          </a:bodyPr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Similar to linear regression, but fits a model for a </a:t>
            </a:r>
            <a:r>
              <a:rPr lang="en-US" b="1" dirty="0" smtClean="0"/>
              <a:t>categorical outcome variable </a:t>
            </a:r>
          </a:p>
          <a:p>
            <a:pPr lvl="1"/>
            <a:r>
              <a:rPr lang="en-US" dirty="0" smtClean="0"/>
              <a:t>Uses the natural log of the odds (or </a:t>
            </a:r>
            <a:r>
              <a:rPr lang="en-US" b="1" dirty="0" smtClean="0"/>
              <a:t>logit</a:t>
            </a:r>
            <a:r>
              <a:rPr lang="en-US" dirty="0" smtClean="0"/>
              <a:t>) of the outcome as the dependent variable.</a:t>
            </a:r>
            <a:endParaRPr lang="en-US" b="1" dirty="0" smtClean="0"/>
          </a:p>
        </p:txBody>
      </p:sp>
      <p:cxnSp>
        <p:nvCxnSpPr>
          <p:cNvPr id="4" name="Straight Connector 3"/>
          <p:cNvCxnSpPr/>
          <p:nvPr/>
        </p:nvCxnSpPr>
        <p:spPr>
          <a:xfrm>
            <a:off x="2290361" y="4219007"/>
            <a:ext cx="0" cy="217170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H="1">
            <a:off x="1731561" y="5938271"/>
            <a:ext cx="22733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544361" y="4449466"/>
            <a:ext cx="1660620" cy="17761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 flipH="1">
            <a:off x="2772605" y="6101191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flipH="1">
            <a:off x="3033467" y="5475675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>
            <a:off x="2845351" y="5375334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flipH="1">
            <a:off x="3202199" y="5718055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 flipH="1">
            <a:off x="3351811" y="5204527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 flipH="1">
            <a:off x="4130747" y="5124473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 flipH="1">
            <a:off x="3767860" y="5124473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 flipH="1">
            <a:off x="3625319" y="4747327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 flipH="1">
            <a:off x="3817052" y="4601974"/>
            <a:ext cx="45720" cy="457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193755" y="6026139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mbria Math" charset="0"/>
                <a:ea typeface="Cambria Math" charset="0"/>
                <a:cs typeface="Cambria Math" charset="0"/>
              </a:rPr>
              <a:t>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792757" y="4852748"/>
                <a:ext cx="1228349" cy="6229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mr-IN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charset="0"/>
                                    </a:rPr>
                                    <m:t>𝑝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charset="0"/>
                                    </a:rPr>
                                    <m:t>1−</m:t>
                                  </m:r>
                                  <m:r>
                                    <a:rPr lang="en-US" i="1">
                                      <a:latin typeface="Cambria Math" charset="0"/>
                                    </a:rPr>
                                    <m:t>𝑝</m:t>
                                  </m:r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Cambria Math" charset="0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757" y="4852748"/>
                <a:ext cx="1228349" cy="62292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4736" y="4647694"/>
            <a:ext cx="3910647" cy="97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85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4.6"/>
</p:tagLst>
</file>

<file path=ppt/theme/theme1.xml><?xml version="1.0" encoding="utf-8"?>
<a:theme xmlns:a="http://schemas.openxmlformats.org/drawingml/2006/main" name="Stanford-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nford-Theme" id="{68EDAF9C-5982-844A-BA7A-781A7865145E}" vid="{F23EFE77-0E64-D84D-BC3B-58795D303D4C}"/>
    </a:ext>
  </a:extLst>
</a:theme>
</file>

<file path=ppt/theme/theme2.xml><?xml version="1.0" encoding="utf-8"?>
<a:theme xmlns:a="http://schemas.openxmlformats.org/drawingml/2006/main" name="1_NCBO-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1_ISMB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tabLst/>
          <a:defRPr kumimoji="0" sz="2400" b="0" i="0" u="none" strike="noStrike" cap="none" normalizeH="0" baseline="0" dirty="0" err="1" smtClean="0">
            <a:ln>
              <a:noFill/>
            </a:ln>
            <a:solidFill>
              <a:schemeClr val="bg1"/>
            </a:solidFill>
            <a:effectLst/>
            <a:latin typeface="Calibri" pitchFamily="34" charset="0"/>
            <a:cs typeface="Arial" charset="0"/>
          </a:defRPr>
        </a:defPPr>
      </a:lstStyle>
      <a:style>
        <a:lnRef idx="1">
          <a:schemeClr val="dk1"/>
        </a:lnRef>
        <a:fillRef idx="3">
          <a:schemeClr val="dk1"/>
        </a:fillRef>
        <a:effectRef idx="2">
          <a:schemeClr val="dk1"/>
        </a:effectRef>
        <a:fontRef idx="minor">
          <a:schemeClr val="lt1"/>
        </a:fontRef>
      </a:style>
    </a:spDef>
    <a:ln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arrow"/>
        </a:ln>
        <a:effectLst/>
      </a:spPr>
      <a:bodyPr/>
      <a:lstStyle/>
    </a:lnDef>
  </a:objectDefaults>
  <a:extraClrSchemeLst>
    <a:extraClrScheme>
      <a:clrScheme name="1_ISMB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ISMB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ISMB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ISMB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ISMB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ISMB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ISMB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Stanford-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Stanford-Theme" id="{68EDAF9C-5982-844A-BA7A-781A7865145E}" vid="{F23EFE77-0E64-D84D-BC3B-58795D303D4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Stanford-Theme</Template>
  <TotalTime>17751</TotalTime>
  <Words>1940</Words>
  <Application>Microsoft Macintosh PowerPoint</Application>
  <PresentationFormat>On-screen Show (4:3)</PresentationFormat>
  <Paragraphs>316</Paragraphs>
  <Slides>39</Slides>
  <Notes>25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Calibri</vt:lpstr>
      <vt:lpstr>Cambria Math</vt:lpstr>
      <vt:lpstr>Mangal</vt:lpstr>
      <vt:lpstr>Wingdings</vt:lpstr>
      <vt:lpstr>Arial</vt:lpstr>
      <vt:lpstr>Stanford-Theme</vt:lpstr>
      <vt:lpstr>1_NCBO-theme</vt:lpstr>
      <vt:lpstr>1_Stanford-Theme</vt:lpstr>
      <vt:lpstr>BIOMEDIN 215  Data Driven Medicine</vt:lpstr>
      <vt:lpstr>Previous class:</vt:lpstr>
      <vt:lpstr>Goals for today</vt:lpstr>
      <vt:lpstr>Choosing a Statistical Model</vt:lpstr>
      <vt:lpstr>If your outcome variable is continuous</vt:lpstr>
      <vt:lpstr>Linear regression</vt:lpstr>
      <vt:lpstr>PowerPoint Presentation</vt:lpstr>
      <vt:lpstr>PowerPoint Presentation</vt:lpstr>
      <vt:lpstr>Logistic regression</vt:lpstr>
      <vt:lpstr>Going from logit to odds and odds ratio</vt:lpstr>
      <vt:lpstr>Interpreting the odds ratio</vt:lpstr>
      <vt:lpstr>Relationship to odds ratios from 2x2 tables</vt:lpstr>
      <vt:lpstr>Applications of logistic regression</vt:lpstr>
      <vt:lpstr>PowerPoint Presentation</vt:lpstr>
      <vt:lpstr>Other linear models</vt:lpstr>
      <vt:lpstr>Generalized linear models (GLMs) let you work with many kinds of outcome data</vt:lpstr>
      <vt:lpstr>If your outcome variable is time-to-event</vt:lpstr>
      <vt:lpstr>Kaplan-Meier survival analysis</vt:lpstr>
      <vt:lpstr>Cox regression</vt:lpstr>
      <vt:lpstr>Proportional hazards assumption</vt:lpstr>
      <vt:lpstr>Androgen deprivation &amp; Dementia risk</vt:lpstr>
      <vt:lpstr>Choosing the right statistical analyses</vt:lpstr>
      <vt:lpstr>Models for Correlated Observations</vt:lpstr>
      <vt:lpstr>Observations are often correlated with each other</vt:lpstr>
      <vt:lpstr>Hierarchical models for groups</vt:lpstr>
      <vt:lpstr>Autoregressive models for correlations over time</vt:lpstr>
      <vt:lpstr>You can put it all together…</vt:lpstr>
      <vt:lpstr>Packages to fit all of this crazy stuff</vt:lpstr>
      <vt:lpstr>Multiple Hypothesis Testing</vt:lpstr>
      <vt:lpstr>PowerPoint Presentation</vt:lpstr>
      <vt:lpstr>PowerPoint Presentation</vt:lpstr>
      <vt:lpstr>PowerPoint Presentation</vt:lpstr>
      <vt:lpstr>PowerPoint Presentation</vt:lpstr>
      <vt:lpstr>Multiple testing</vt:lpstr>
      <vt:lpstr>What are some reasons multiple testing might be reasonably done in a study?</vt:lpstr>
      <vt:lpstr>Correcting for multiple testing</vt:lpstr>
      <vt:lpstr>Multiple testing in practice - MWAS</vt:lpstr>
      <vt:lpstr>Observational research in literature (done one at a time)</vt:lpstr>
      <vt:lpstr>Remember: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Alison Callahan</dc:creator>
  <cp:lastModifiedBy>Nigam Shah</cp:lastModifiedBy>
  <cp:revision>571</cp:revision>
  <dcterms:created xsi:type="dcterms:W3CDTF">2016-10-12T19:15:03Z</dcterms:created>
  <dcterms:modified xsi:type="dcterms:W3CDTF">2017-10-31T21:12:40Z</dcterms:modified>
</cp:coreProperties>
</file>

<file path=docProps/thumbnail.jpeg>
</file>